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76" r:id="rId2"/>
    <p:sldId id="291" r:id="rId3"/>
    <p:sldId id="292" r:id="rId4"/>
    <p:sldId id="294" r:id="rId5"/>
    <p:sldId id="293" r:id="rId6"/>
    <p:sldId id="275" r:id="rId7"/>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yem CHLAL" initials="MC" lastIdx="1" clrIdx="0">
    <p:extLst>
      <p:ext uri="{19B8F6BF-5375-455C-9EA6-DF929625EA0E}">
        <p15:presenceInfo xmlns:p15="http://schemas.microsoft.com/office/powerpoint/2012/main" userId="S-1-5-21-661300504-713119791-2443778557-26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17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22D7E04-DF1D-4482-873F-AF44BF184BEC}"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D3354FE-9CE5-43A6-B701-AE9642D9587E}" type="slidenum">
              <a:rPr lang="fr-FR" smtClean="0"/>
              <a:pPr/>
              <a:t>‹#›</a:t>
            </a:fld>
            <a:endParaRPr lang="fr-FR"/>
          </a:p>
        </p:txBody>
      </p:sp>
    </p:spTree>
    <p:extLst>
      <p:ext uri="{BB962C8B-B14F-4D97-AF65-F5344CB8AC3E}">
        <p14:creationId xmlns:p14="http://schemas.microsoft.com/office/powerpoint/2010/main" val="149144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2046536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1205727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1844752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4</a:t>
            </a:fld>
            <a:endParaRPr lang="fr-FR">
              <a:solidFill>
                <a:prstClr val="black"/>
              </a:solidFill>
            </a:endParaRPr>
          </a:p>
        </p:txBody>
      </p:sp>
    </p:spTree>
    <p:extLst>
      <p:ext uri="{BB962C8B-B14F-4D97-AF65-F5344CB8AC3E}">
        <p14:creationId xmlns:p14="http://schemas.microsoft.com/office/powerpoint/2010/main" val="157001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5</a:t>
            </a:fld>
            <a:endParaRPr lang="fr-FR">
              <a:solidFill>
                <a:prstClr val="black"/>
              </a:solidFill>
            </a:endParaRPr>
          </a:p>
        </p:txBody>
      </p:sp>
    </p:spTree>
    <p:extLst>
      <p:ext uri="{BB962C8B-B14F-4D97-AF65-F5344CB8AC3E}">
        <p14:creationId xmlns:p14="http://schemas.microsoft.com/office/powerpoint/2010/main" val="2421131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6</a:t>
            </a:fld>
            <a:endParaRPr lang="fr-FR">
              <a:solidFill>
                <a:prstClr val="black"/>
              </a:solidFill>
            </a:endParaRPr>
          </a:p>
        </p:txBody>
      </p:sp>
    </p:spTree>
    <p:extLst>
      <p:ext uri="{BB962C8B-B14F-4D97-AF65-F5344CB8AC3E}">
        <p14:creationId xmlns:p14="http://schemas.microsoft.com/office/powerpoint/2010/main" val="35615573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880DEBE0-14AD-4F65-8423-16DBCB3D43C7}"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
        <p:nvSpPr>
          <p:cNvPr id="10" name="Rectangle à coins arrondis 9"/>
          <p:cNvSpPr/>
          <p:nvPr userDrawn="1"/>
        </p:nvSpPr>
        <p:spPr>
          <a:xfrm>
            <a:off x="842832" y="2618509"/>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11" name="Rectangle à coins arrondis 10"/>
          <p:cNvSpPr/>
          <p:nvPr userDrawn="1"/>
        </p:nvSpPr>
        <p:spPr>
          <a:xfrm>
            <a:off x="842832" y="2815936"/>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03" b="22731"/>
          <a:stretch/>
        </p:blipFill>
        <p:spPr>
          <a:xfrm>
            <a:off x="3113985" y="124223"/>
            <a:ext cx="5707898" cy="2337955"/>
          </a:xfrm>
          <a:prstGeom prst="rect">
            <a:avLst/>
          </a:prstGeom>
        </p:spPr>
      </p:pic>
    </p:spTree>
    <p:extLst>
      <p:ext uri="{BB962C8B-B14F-4D97-AF65-F5344CB8AC3E}">
        <p14:creationId xmlns:p14="http://schemas.microsoft.com/office/powerpoint/2010/main" val="12895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B0151C13-84D4-404E-A910-7C47D156C932}"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37542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2B03563-1E9D-4D2C-A0BA-1258C04BD80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43564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99D18E20-8858-42EB-A334-FD8B2A9DE7E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34786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C639555-CCDB-466E-9BC2-E9BBFD6E813F}"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119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5D379832-AD60-4BE5-8DED-FB7AE9E45AC4}"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71707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74AABEF7-16F7-4B1D-A5D3-FF0D13AA5E2D}"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2313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pPr defTabSz="457200"/>
            <a:fld id="{50A03675-BEDA-4570-9287-0DC62E6D4A4D}" type="datetime1">
              <a:rPr lang="en-US">
                <a:solidFill>
                  <a:srgbClr val="000000"/>
                </a:solidFill>
              </a:rPr>
              <a:pPr defTabSz="457200"/>
              <a:t>3/18/2020</a:t>
            </a:fld>
            <a:endParaRPr lang="en-US" dirty="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435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62FAFA85-8359-4FF7-A511-C3B42483C680}"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839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pPr defTabSz="457200"/>
            <a:fld id="{FFFF1FEE-21A8-4CA0-9D04-F1776F434915}" type="datetime1">
              <a:rPr lang="en-US" smtClean="0">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solidFill>
                <a:srgbClr val="637052"/>
              </a:solidFill>
            </a:endParaRP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lvl1pPr>
              <a:defRPr>
                <a:solidFill>
                  <a:schemeClr val="tx2"/>
                </a:solidFill>
              </a:defRPr>
            </a:lvl1pPr>
          </a:lstStyle>
          <a:p>
            <a:pPr defTabSz="457200"/>
            <a:fld id="{D57F1E4F-1CFF-5643-939E-217C01CDF565}" type="slidenum">
              <a:rPr lang="en-US" smtClean="0">
                <a:solidFill>
                  <a:srgbClr val="637052"/>
                </a:solidFill>
              </a:rPr>
              <a:pPr defTabSz="457200"/>
              <a:t>‹#›</a:t>
            </a:fld>
            <a:endParaRPr lang="en-US" dirty="0">
              <a:solidFill>
                <a:srgbClr val="637052"/>
              </a:solidFill>
            </a:endParaRPr>
          </a:p>
        </p:txBody>
      </p:sp>
    </p:spTree>
    <p:extLst>
      <p:ext uri="{BB962C8B-B14F-4D97-AF65-F5344CB8AC3E}">
        <p14:creationId xmlns:p14="http://schemas.microsoft.com/office/powerpoint/2010/main" val="62906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0B28E929-13DB-48D3-9256-C746EF6E46C1}"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15497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b="1" cap="all" baseline="0">
                <a:solidFill>
                  <a:srgbClr val="FFFFFF"/>
                </a:solidFill>
              </a:defRPr>
            </a:lvl1pPr>
          </a:lstStyle>
          <a:p>
            <a:pPr defTabSz="457200"/>
            <a:endParaRPr lang="en-US" dirty="0"/>
          </a:p>
        </p:txBody>
      </p:sp>
      <p:pic>
        <p:nvPicPr>
          <p:cNvPr id="11" name="Image 10"/>
          <p:cNvPicPr>
            <a:picLocks noChangeAspect="1"/>
          </p:cNvPicPr>
          <p:nvPr userDrawn="1"/>
        </p:nvPicPr>
        <p:blipFill rotWithShape="1">
          <a:blip r:embed="rId13" cstate="print">
            <a:extLst>
              <a:ext uri="{28A0092B-C50C-407E-A947-70E740481C1C}">
                <a14:useLocalDpi xmlns:a14="http://schemas.microsoft.com/office/drawing/2010/main" val="0"/>
              </a:ext>
            </a:extLst>
          </a:blip>
          <a:srcRect l="43020" t="35638" r="41324" b="42142"/>
          <a:stretch/>
        </p:blipFill>
        <p:spPr>
          <a:xfrm>
            <a:off x="11298384" y="5496305"/>
            <a:ext cx="893618" cy="904009"/>
          </a:xfrm>
          <a:prstGeom prst="rect">
            <a:avLst/>
          </a:prstGeom>
        </p:spPr>
      </p:pic>
    </p:spTree>
    <p:extLst>
      <p:ext uri="{BB962C8B-B14F-4D97-AF65-F5344CB8AC3E}">
        <p14:creationId xmlns:p14="http://schemas.microsoft.com/office/powerpoint/2010/main" val="3482466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a:bodyPr>
          <a:lstStyle/>
          <a:p>
            <a:pPr algn="ctr"/>
            <a:r>
              <a:rPr lang="fr-FR" sz="3200" b="1" dirty="0">
                <a:latin typeface="Book Antiqua" panose="02040602050305030304" pitchFamily="18" charset="0"/>
              </a:rPr>
              <a:t>Axe </a:t>
            </a:r>
            <a:r>
              <a:rPr lang="fr-FR" sz="3200" b="1" dirty="0" smtClean="0">
                <a:latin typeface="Book Antiqua" panose="02040602050305030304" pitchFamily="18" charset="0"/>
              </a:rPr>
              <a:t>6:</a:t>
            </a:r>
            <a:r>
              <a:rPr lang="fr-FR" sz="3200" b="1" dirty="0">
                <a:latin typeface="Book Antiqua" panose="02040602050305030304" pitchFamily="18" charset="0"/>
              </a:rPr>
              <a:t>Défis et enjeux actuel des Droits de l’Homme et des libertés publiques</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1</a:t>
            </a:fld>
            <a:endParaRPr lang="en-US" dirty="0">
              <a:solidFill>
                <a:srgbClr val="000000"/>
              </a:solidFill>
            </a:endParaRPr>
          </a:p>
        </p:txBody>
      </p:sp>
      <p:sp>
        <p:nvSpPr>
          <p:cNvPr id="7" name="ZoneTexte 6"/>
          <p:cNvSpPr txBox="1"/>
          <p:nvPr/>
        </p:nvSpPr>
        <p:spPr>
          <a:xfrm>
            <a:off x="1005701" y="5681901"/>
            <a:ext cx="10241558" cy="553998"/>
          </a:xfrm>
          <a:prstGeom prst="rect">
            <a:avLst/>
          </a:prstGeom>
          <a:noFill/>
        </p:spPr>
        <p:txBody>
          <a:bodyPr wrap="square" rtlCol="0">
            <a:spAutoFit/>
          </a:bodyPr>
          <a:lstStyle/>
          <a:p>
            <a:r>
              <a:rPr lang="fr-FR" sz="1000" dirty="0" smtClean="0">
                <a:latin typeface="Book Antiqua" panose="02040602050305030304" pitchFamily="18" charset="0"/>
              </a:rPr>
              <a:t>*Ces dix enjeux ont été définit lors du </a:t>
            </a:r>
            <a:r>
              <a:rPr lang="fr-FR" sz="1000" dirty="0">
                <a:latin typeface="Book Antiqua" panose="02040602050305030304" pitchFamily="18" charset="0"/>
              </a:rPr>
              <a:t>70</a:t>
            </a:r>
            <a:r>
              <a:rPr lang="fr-FR" sz="1000" baseline="30000" dirty="0">
                <a:latin typeface="Book Antiqua" panose="02040602050305030304" pitchFamily="18" charset="0"/>
              </a:rPr>
              <a:t>ème</a:t>
            </a:r>
            <a:r>
              <a:rPr lang="fr-FR" sz="1000" dirty="0">
                <a:latin typeface="Book Antiqua" panose="02040602050305030304" pitchFamily="18" charset="0"/>
              </a:rPr>
              <a:t> anniversaire de la Déclaration Universelle des Droits de l’Homme en 2018, le très reconnu et respecté l’IHRB (Institute for </a:t>
            </a:r>
            <a:r>
              <a:rPr lang="fr-FR" sz="1000" dirty="0" err="1">
                <a:latin typeface="Book Antiqua" panose="02040602050305030304" pitchFamily="18" charset="0"/>
              </a:rPr>
              <a:t>Human</a:t>
            </a:r>
            <a:r>
              <a:rPr lang="fr-FR" sz="1000" dirty="0">
                <a:latin typeface="Book Antiqua" panose="02040602050305030304" pitchFamily="18" charset="0"/>
              </a:rPr>
              <a:t> </a:t>
            </a:r>
            <a:r>
              <a:rPr lang="fr-FR" sz="1000" dirty="0" err="1">
                <a:latin typeface="Book Antiqua" panose="02040602050305030304" pitchFamily="18" charset="0"/>
              </a:rPr>
              <a:t>Rights</a:t>
            </a:r>
            <a:r>
              <a:rPr lang="fr-FR" sz="1000" dirty="0">
                <a:latin typeface="Book Antiqua" panose="02040602050305030304" pitchFamily="18" charset="0"/>
              </a:rPr>
              <a:t> and </a:t>
            </a:r>
            <a:r>
              <a:rPr lang="fr-FR" sz="1000" dirty="0" smtClean="0">
                <a:latin typeface="Book Antiqua" panose="02040602050305030304" pitchFamily="18" charset="0"/>
              </a:rPr>
              <a:t>Business), </a:t>
            </a:r>
            <a:r>
              <a:rPr lang="fr-FR" sz="1000" b="1" dirty="0" smtClean="0">
                <a:latin typeface="Book Antiqua" panose="02040602050305030304" pitchFamily="18" charset="0"/>
              </a:rPr>
              <a:t>Source</a:t>
            </a:r>
            <a:r>
              <a:rPr lang="fr-FR" sz="1000" dirty="0">
                <a:latin typeface="Book Antiqua" panose="02040602050305030304" pitchFamily="18" charset="0"/>
              </a:rPr>
              <a:t> </a:t>
            </a:r>
            <a:r>
              <a:rPr lang="fr-FR" sz="1000" dirty="0" smtClean="0">
                <a:latin typeface="Book Antiqua" panose="02040602050305030304" pitchFamily="18" charset="0"/>
              </a:rPr>
              <a:t>:http://</a:t>
            </a:r>
            <a:r>
              <a:rPr lang="fr-FR" sz="1000" dirty="0">
                <a:latin typeface="Book Antiqua" panose="02040602050305030304" pitchFamily="18" charset="0"/>
              </a:rPr>
              <a:t>www.globalcompact-france.org/actualites/les-10-enjeux-droits-humains-pour-l-annee-2018-101</a:t>
            </a:r>
          </a:p>
          <a:p>
            <a:endParaRPr lang="fr-FR" sz="1000" dirty="0">
              <a:latin typeface="Book Antiqua" panose="0204060205030503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3260812652"/>
              </p:ext>
            </p:extLst>
          </p:nvPr>
        </p:nvGraphicFramePr>
        <p:xfrm>
          <a:off x="889000" y="1569459"/>
          <a:ext cx="9795933" cy="3779520"/>
        </p:xfrm>
        <a:graphic>
          <a:graphicData uri="http://schemas.openxmlformats.org/drawingml/2006/table">
            <a:tbl>
              <a:tblPr firstRow="1" bandRow="1">
                <a:tableStyleId>{5C22544A-7EE6-4342-B048-85BDC9FD1C3A}</a:tableStyleId>
              </a:tblPr>
              <a:tblGrid>
                <a:gridCol w="9795933">
                  <a:extLst>
                    <a:ext uri="{9D8B030D-6E8A-4147-A177-3AD203B41FA5}">
                      <a16:colId xmlns:a16="http://schemas.microsoft.com/office/drawing/2014/main" val="20000"/>
                    </a:ext>
                  </a:extLst>
                </a:gridCol>
              </a:tblGrid>
              <a:tr h="2945491">
                <a:tc>
                  <a:txBody>
                    <a:bodyPr/>
                    <a:lstStyle/>
                    <a:p>
                      <a:r>
                        <a:rPr lang="fr-FR" sz="1400" b="0" kern="1200" dirty="0" smtClean="0">
                          <a:solidFill>
                            <a:schemeClr val="tx1"/>
                          </a:solidFill>
                          <a:effectLst/>
                          <a:latin typeface="Book Antiqua" panose="02040602050305030304" pitchFamily="18" charset="0"/>
                          <a:ea typeface="+mn-ea"/>
                          <a:cs typeface="+mn-cs"/>
                        </a:rPr>
                        <a:t>Dix</a:t>
                      </a:r>
                      <a:r>
                        <a:rPr lang="fr-FR" sz="1400" b="0" kern="1200" baseline="0" dirty="0" smtClean="0">
                          <a:solidFill>
                            <a:schemeClr val="tx1"/>
                          </a:solidFill>
                          <a:effectLst/>
                          <a:latin typeface="Book Antiqua" panose="02040602050305030304" pitchFamily="18" charset="0"/>
                          <a:ea typeface="+mn-ea"/>
                          <a:cs typeface="+mn-cs"/>
                        </a:rPr>
                        <a:t> </a:t>
                      </a:r>
                      <a:r>
                        <a:rPr lang="fr-FR" sz="1400" b="0" kern="1200" dirty="0" smtClean="0">
                          <a:solidFill>
                            <a:schemeClr val="tx1"/>
                          </a:solidFill>
                          <a:effectLst/>
                          <a:latin typeface="Book Antiqua" panose="02040602050305030304" pitchFamily="18" charset="0"/>
                          <a:ea typeface="+mn-ea"/>
                          <a:cs typeface="+mn-cs"/>
                        </a:rPr>
                        <a:t>enjeux* saillants des Droits de l’Homme : </a:t>
                      </a:r>
                    </a:p>
                    <a:p>
                      <a:pPr marL="342900" indent="-342900">
                        <a:buFont typeface="+mj-lt"/>
                        <a:buAutoNum type="arabicPeriod"/>
                      </a:pPr>
                      <a:r>
                        <a:rPr lang="fr-FR" sz="1400" b="1" kern="1200" dirty="0" smtClean="0">
                          <a:solidFill>
                            <a:schemeClr val="tx1"/>
                          </a:solidFill>
                          <a:effectLst/>
                          <a:latin typeface="Book Antiqua" panose="02040602050305030304" pitchFamily="18" charset="0"/>
                          <a:ea typeface="+mn-ea"/>
                          <a:cs typeface="+mn-cs"/>
                        </a:rPr>
                        <a:t>Atténuer les risques pour la sécurité des travailleurs</a:t>
                      </a:r>
                    </a:p>
                    <a:p>
                      <a:r>
                        <a:rPr lang="fr-FR" sz="1400" b="0" kern="1200" dirty="0" smtClean="0">
                          <a:solidFill>
                            <a:schemeClr val="tx1"/>
                          </a:solidFill>
                          <a:effectLst/>
                          <a:latin typeface="Book Antiqua" panose="02040602050305030304" pitchFamily="18" charset="0"/>
                          <a:ea typeface="+mn-ea"/>
                          <a:cs typeface="+mn-cs"/>
                        </a:rPr>
                        <a:t>Les syndicats et autres défenseurs doivent encore faire face à des défis afin d'avoir un lieu de travail sain et sûr. Beaucoup de gouvernements et d'entreprises continuent à affirmer que si les conditions de travail s'améliorent, beaucoup iront ailleurs du fait de la hausse des coûts indus. </a:t>
                      </a:r>
                    </a:p>
                    <a:p>
                      <a:endParaRPr lang="fr-FR" sz="1400" b="0" kern="1200" dirty="0" smtClean="0">
                        <a:solidFill>
                          <a:schemeClr val="tx1"/>
                        </a:solidFill>
                        <a:effectLst/>
                        <a:latin typeface="Book Antiqua" panose="02040602050305030304" pitchFamily="18" charset="0"/>
                        <a:ea typeface="+mn-ea"/>
                        <a:cs typeface="+mn-cs"/>
                      </a:endParaRPr>
                    </a:p>
                    <a:p>
                      <a:pPr marL="342900" indent="-342900">
                        <a:buFont typeface="+mj-lt"/>
                        <a:buAutoNum type="arabicPeriod" startAt="2"/>
                      </a:pPr>
                      <a:r>
                        <a:rPr lang="fr-FR" sz="1400" b="1" kern="1200" dirty="0" smtClean="0">
                          <a:solidFill>
                            <a:schemeClr val="tx1"/>
                          </a:solidFill>
                          <a:effectLst/>
                          <a:latin typeface="Book Antiqua" panose="02040602050305030304" pitchFamily="18" charset="0"/>
                          <a:ea typeface="+mn-ea"/>
                          <a:cs typeface="+mn-cs"/>
                        </a:rPr>
                        <a:t>Remédier au système de frais et d'endettement pour les recrutements</a:t>
                      </a:r>
                    </a:p>
                    <a:p>
                      <a:r>
                        <a:rPr lang="fr-FR" sz="1400" b="0" kern="1200" dirty="0" smtClean="0">
                          <a:solidFill>
                            <a:schemeClr val="tx1"/>
                          </a:solidFill>
                          <a:effectLst/>
                          <a:latin typeface="Book Antiqua" panose="02040602050305030304" pitchFamily="18" charset="0"/>
                          <a:ea typeface="+mn-ea"/>
                          <a:cs typeface="+mn-cs"/>
                        </a:rPr>
                        <a:t>L'une des principales causes du travail forcé dans les chaînes d'approvisionnement mondiales actuelles est l'imposition de frais de recrutement aux travailleurs migrants. De nombreux courtiers en main-d'œuvre facturent de tels frais et les gestionnaires d'embauche extorquent souvent les paies des travailleurs. </a:t>
                      </a:r>
                    </a:p>
                    <a:p>
                      <a:endParaRPr lang="fr-FR" sz="1400" b="0" kern="1200" dirty="0" smtClean="0">
                        <a:solidFill>
                          <a:schemeClr val="tx1"/>
                        </a:solidFill>
                        <a:effectLst/>
                        <a:latin typeface="Book Antiqua" panose="02040602050305030304" pitchFamily="18" charset="0"/>
                        <a:ea typeface="+mn-ea"/>
                        <a:cs typeface="+mn-cs"/>
                      </a:endParaRPr>
                    </a:p>
                    <a:p>
                      <a:pPr marL="342900" indent="-342900">
                        <a:buFont typeface="+mj-lt"/>
                        <a:buAutoNum type="arabicPeriod" startAt="3"/>
                      </a:pPr>
                      <a:r>
                        <a:rPr lang="fr-FR" sz="1400" b="1" kern="1200" dirty="0" smtClean="0">
                          <a:solidFill>
                            <a:schemeClr val="tx1"/>
                          </a:solidFill>
                          <a:effectLst/>
                          <a:latin typeface="Book Antiqua" panose="02040602050305030304" pitchFamily="18" charset="0"/>
                          <a:ea typeface="+mn-ea"/>
                          <a:cs typeface="+mn-cs"/>
                        </a:rPr>
                        <a:t>Éradiquer la discrimination à l'égard des femmes </a:t>
                      </a:r>
                    </a:p>
                    <a:p>
                      <a:r>
                        <a:rPr lang="fr-FR" sz="1400" b="0" kern="1200" dirty="0" smtClean="0">
                          <a:solidFill>
                            <a:schemeClr val="tx1"/>
                          </a:solidFill>
                          <a:effectLst/>
                          <a:latin typeface="Book Antiqua" panose="02040602050305030304" pitchFamily="18" charset="0"/>
                          <a:ea typeface="+mn-ea"/>
                          <a:cs typeface="+mn-cs"/>
                        </a:rPr>
                        <a:t>L'année 2017 a été marquée par une vague d'attention sur le problème persistant du harcèlement sexuel sur le lieu de travail, en mettant l'accent sur la responsabilité des managers vis-à-vis de leurs employés et des personnes avec lesquelles ils font des affaires. Un tel harcèlement vient s'ajouter aux nombreux obstacles auxquels les femmes sont confrontées, du recrutement à la promotion.</a:t>
                      </a:r>
                    </a:p>
                    <a:p>
                      <a:endParaRPr lang="fr-FR" dirty="0"/>
                    </a:p>
                  </a:txBody>
                  <a:tcPr>
                    <a:solidFill>
                      <a:schemeClr val="bg1">
                        <a:lumMod val="7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113968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a:bodyPr>
          <a:lstStyle/>
          <a:p>
            <a:pPr algn="ctr"/>
            <a:r>
              <a:rPr lang="fr-FR" sz="3200" b="1" dirty="0">
                <a:latin typeface="Book Antiqua" panose="02040602050305030304" pitchFamily="18" charset="0"/>
              </a:rPr>
              <a:t>Axe </a:t>
            </a:r>
            <a:r>
              <a:rPr lang="fr-FR" sz="3200" b="1" dirty="0" smtClean="0">
                <a:latin typeface="Book Antiqua" panose="02040602050305030304" pitchFamily="18" charset="0"/>
              </a:rPr>
              <a:t>6:</a:t>
            </a:r>
            <a:r>
              <a:rPr lang="fr-FR" sz="3200" b="1" dirty="0">
                <a:latin typeface="Book Antiqua" panose="02040602050305030304" pitchFamily="18" charset="0"/>
              </a:rPr>
              <a:t>Défis et enjeux actuel des Droits de l’Homme et des libertés publiques</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2</a:t>
            </a:fld>
            <a:endParaRPr lang="en-US" dirty="0">
              <a:solidFill>
                <a:srgbClr val="000000"/>
              </a:solidFill>
            </a:endParaRPr>
          </a:p>
        </p:txBody>
      </p:sp>
      <p:sp>
        <p:nvSpPr>
          <p:cNvPr id="7" name="ZoneTexte 6"/>
          <p:cNvSpPr txBox="1"/>
          <p:nvPr/>
        </p:nvSpPr>
        <p:spPr>
          <a:xfrm>
            <a:off x="1005701" y="5681901"/>
            <a:ext cx="10241558" cy="553998"/>
          </a:xfrm>
          <a:prstGeom prst="rect">
            <a:avLst/>
          </a:prstGeom>
          <a:noFill/>
        </p:spPr>
        <p:txBody>
          <a:bodyPr wrap="square" rtlCol="0">
            <a:spAutoFit/>
          </a:bodyPr>
          <a:lstStyle/>
          <a:p>
            <a:r>
              <a:rPr lang="fr-FR" sz="1000" dirty="0">
                <a:solidFill>
                  <a:srgbClr val="000000"/>
                </a:solidFill>
                <a:latin typeface="Book Antiqua" panose="02040602050305030304" pitchFamily="18" charset="0"/>
              </a:rPr>
              <a:t>*Ces dix enjeux ont été définit lors du 70</a:t>
            </a:r>
            <a:r>
              <a:rPr lang="fr-FR" sz="1000" baseline="30000" dirty="0">
                <a:solidFill>
                  <a:srgbClr val="000000"/>
                </a:solidFill>
                <a:latin typeface="Book Antiqua" panose="02040602050305030304" pitchFamily="18" charset="0"/>
              </a:rPr>
              <a:t>ème</a:t>
            </a:r>
            <a:r>
              <a:rPr lang="fr-FR" sz="1000" dirty="0">
                <a:solidFill>
                  <a:srgbClr val="000000"/>
                </a:solidFill>
                <a:latin typeface="Book Antiqua" panose="02040602050305030304" pitchFamily="18" charset="0"/>
              </a:rPr>
              <a:t> anniversaire de la Déclaration Universelle des Droits de l’Homme en 2018, le très reconnu et respecté l’IHRB (Institute for </a:t>
            </a:r>
            <a:r>
              <a:rPr lang="fr-FR" sz="1000" dirty="0" err="1">
                <a:solidFill>
                  <a:srgbClr val="000000"/>
                </a:solidFill>
                <a:latin typeface="Book Antiqua" panose="02040602050305030304" pitchFamily="18" charset="0"/>
              </a:rPr>
              <a:t>Human</a:t>
            </a:r>
            <a:r>
              <a:rPr lang="fr-FR" sz="1000" dirty="0">
                <a:solidFill>
                  <a:srgbClr val="000000"/>
                </a:solidFill>
                <a:latin typeface="Book Antiqua" panose="02040602050305030304" pitchFamily="18" charset="0"/>
              </a:rPr>
              <a:t> </a:t>
            </a:r>
            <a:r>
              <a:rPr lang="fr-FR" sz="1000" dirty="0" err="1">
                <a:solidFill>
                  <a:srgbClr val="000000"/>
                </a:solidFill>
                <a:latin typeface="Book Antiqua" panose="02040602050305030304" pitchFamily="18" charset="0"/>
              </a:rPr>
              <a:t>Rights</a:t>
            </a:r>
            <a:r>
              <a:rPr lang="fr-FR" sz="1000" dirty="0">
                <a:solidFill>
                  <a:srgbClr val="000000"/>
                </a:solidFill>
                <a:latin typeface="Book Antiqua" panose="02040602050305030304" pitchFamily="18" charset="0"/>
              </a:rPr>
              <a:t> and Business), </a:t>
            </a:r>
            <a:r>
              <a:rPr lang="fr-FR" sz="1000" b="1" dirty="0">
                <a:solidFill>
                  <a:srgbClr val="000000"/>
                </a:solidFill>
                <a:latin typeface="Book Antiqua" panose="02040602050305030304" pitchFamily="18" charset="0"/>
              </a:rPr>
              <a:t>Source</a:t>
            </a:r>
            <a:r>
              <a:rPr lang="fr-FR" sz="1000" dirty="0">
                <a:solidFill>
                  <a:srgbClr val="000000"/>
                </a:solidFill>
                <a:latin typeface="Book Antiqua" panose="02040602050305030304" pitchFamily="18" charset="0"/>
              </a:rPr>
              <a:t> :http://www.globalcompact-france.org/actualites/les-10-enjeux-droits-humains-pour-l-annee-2018-101</a:t>
            </a:r>
          </a:p>
          <a:p>
            <a:endParaRPr lang="fr-FR" sz="1000" dirty="0">
              <a:solidFill>
                <a:srgbClr val="000000"/>
              </a:solidFill>
              <a:latin typeface="Book Antiqua" panose="0204060205030503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318946555"/>
              </p:ext>
            </p:extLst>
          </p:nvPr>
        </p:nvGraphicFramePr>
        <p:xfrm>
          <a:off x="889001" y="1569460"/>
          <a:ext cx="9550400" cy="3749040"/>
        </p:xfrm>
        <a:graphic>
          <a:graphicData uri="http://schemas.openxmlformats.org/drawingml/2006/table">
            <a:tbl>
              <a:tblPr firstRow="1" bandRow="1">
                <a:tableStyleId>{5C22544A-7EE6-4342-B048-85BDC9FD1C3A}</a:tableStyleId>
              </a:tblPr>
              <a:tblGrid>
                <a:gridCol w="9550400">
                  <a:extLst>
                    <a:ext uri="{9D8B030D-6E8A-4147-A177-3AD203B41FA5}">
                      <a16:colId xmlns:a16="http://schemas.microsoft.com/office/drawing/2014/main" val="20000"/>
                    </a:ext>
                  </a:extLst>
                </a:gridCol>
              </a:tblGrid>
              <a:tr h="2579208">
                <a:tc>
                  <a:txBody>
                    <a:bodyPr/>
                    <a:lstStyle/>
                    <a:p>
                      <a:pPr marL="228600" indent="-228600">
                        <a:buFont typeface="+mj-lt"/>
                        <a:buAutoNum type="arabicPeriod" startAt="4"/>
                      </a:pPr>
                      <a:r>
                        <a:rPr lang="fr-FR" sz="1500" b="1" kern="1200" dirty="0" smtClean="0">
                          <a:solidFill>
                            <a:schemeClr val="tx1"/>
                          </a:solidFill>
                          <a:effectLst/>
                          <a:latin typeface="Book Antiqua" panose="02040602050305030304" pitchFamily="18" charset="0"/>
                          <a:ea typeface="+mn-ea"/>
                          <a:cs typeface="+mn-cs"/>
                        </a:rPr>
                        <a:t>S'attaquer aux injustices dans les interactions avec les communautés locales</a:t>
                      </a:r>
                    </a:p>
                    <a:p>
                      <a:r>
                        <a:rPr lang="fr-FR" sz="1500" b="0" kern="1200" dirty="0" smtClean="0">
                          <a:solidFill>
                            <a:schemeClr val="tx1"/>
                          </a:solidFill>
                          <a:effectLst/>
                          <a:latin typeface="Book Antiqua" panose="02040602050305030304" pitchFamily="18" charset="0"/>
                          <a:ea typeface="+mn-ea"/>
                          <a:cs typeface="+mn-cs"/>
                        </a:rPr>
                        <a:t>Les compagnies pétrolières, minières et gazières opérant dans les zones de conflit et les pays où la gouvernance est toujours faible continuent d'être la cible de violations des droits, malgré des décennies de controverses, des procès et d’efforts pour améliorer les performances.</a:t>
                      </a:r>
                    </a:p>
                    <a:p>
                      <a:endParaRPr lang="fr-FR" sz="1500" b="0" kern="1200" dirty="0" smtClean="0">
                        <a:solidFill>
                          <a:schemeClr val="tx1"/>
                        </a:solidFill>
                        <a:effectLst/>
                        <a:latin typeface="Book Antiqua" panose="02040602050305030304" pitchFamily="18" charset="0"/>
                        <a:ea typeface="+mn-ea"/>
                        <a:cs typeface="+mn-cs"/>
                      </a:endParaRPr>
                    </a:p>
                    <a:p>
                      <a:pPr marL="228600" indent="-228600">
                        <a:buFont typeface="+mj-lt"/>
                        <a:buAutoNum type="arabicPeriod" startAt="5"/>
                      </a:pPr>
                      <a:r>
                        <a:rPr lang="fr-FR" sz="1500" b="1" kern="1200" dirty="0" smtClean="0">
                          <a:solidFill>
                            <a:schemeClr val="tx1"/>
                          </a:solidFill>
                          <a:effectLst/>
                          <a:latin typeface="Book Antiqua" panose="02040602050305030304" pitchFamily="18" charset="0"/>
                          <a:ea typeface="+mn-ea"/>
                          <a:cs typeface="+mn-cs"/>
                        </a:rPr>
                        <a:t>Rendre les données du "</a:t>
                      </a:r>
                      <a:r>
                        <a:rPr lang="fr-FR" sz="1500" b="1" kern="1200" dirty="0" err="1" smtClean="0">
                          <a:solidFill>
                            <a:schemeClr val="tx1"/>
                          </a:solidFill>
                          <a:effectLst/>
                          <a:latin typeface="Book Antiqua" panose="02040602050305030304" pitchFamily="18" charset="0"/>
                          <a:ea typeface="+mn-ea"/>
                          <a:cs typeface="+mn-cs"/>
                        </a:rPr>
                        <a:t>big</a:t>
                      </a:r>
                      <a:r>
                        <a:rPr lang="fr-FR" sz="1500" b="1" kern="1200" dirty="0" smtClean="0">
                          <a:solidFill>
                            <a:schemeClr val="tx1"/>
                          </a:solidFill>
                          <a:effectLst/>
                          <a:latin typeface="Book Antiqua" panose="02040602050305030304" pitchFamily="18" charset="0"/>
                          <a:ea typeface="+mn-ea"/>
                          <a:cs typeface="+mn-cs"/>
                        </a:rPr>
                        <a:t> data" plus libres et plus sûres</a:t>
                      </a:r>
                    </a:p>
                    <a:p>
                      <a:r>
                        <a:rPr lang="fr-FR" sz="1500" b="0" kern="1200" dirty="0" smtClean="0">
                          <a:solidFill>
                            <a:schemeClr val="tx1"/>
                          </a:solidFill>
                          <a:effectLst/>
                          <a:latin typeface="Book Antiqua" panose="02040602050305030304" pitchFamily="18" charset="0"/>
                          <a:ea typeface="+mn-ea"/>
                          <a:cs typeface="+mn-cs"/>
                        </a:rPr>
                        <a:t>L'accès au </a:t>
                      </a:r>
                      <a:r>
                        <a:rPr lang="fr-FR" sz="1500" b="0" kern="1200" dirty="0" err="1" smtClean="0">
                          <a:solidFill>
                            <a:schemeClr val="tx1"/>
                          </a:solidFill>
                          <a:effectLst/>
                          <a:latin typeface="Book Antiqua" panose="02040602050305030304" pitchFamily="18" charset="0"/>
                          <a:ea typeface="+mn-ea"/>
                          <a:cs typeface="+mn-cs"/>
                        </a:rPr>
                        <a:t>big</a:t>
                      </a:r>
                      <a:r>
                        <a:rPr lang="fr-FR" sz="1500" b="0" kern="1200" dirty="0" smtClean="0">
                          <a:solidFill>
                            <a:schemeClr val="tx1"/>
                          </a:solidFill>
                          <a:effectLst/>
                          <a:latin typeface="Book Antiqua" panose="02040602050305030304" pitchFamily="18" charset="0"/>
                          <a:ea typeface="+mn-ea"/>
                          <a:cs typeface="+mn-cs"/>
                        </a:rPr>
                        <a:t> data - de vastes quantités d'informations accessibles facilement et rapidement et la technologie qui permet la diffusion rapide des données - a considérablement amélioré la capacité de l'État à surveiller et à contrôler les comportements.</a:t>
                      </a:r>
                    </a:p>
                    <a:p>
                      <a:endParaRPr lang="fr-FR" sz="1500" b="0" kern="1200" dirty="0" smtClean="0">
                        <a:solidFill>
                          <a:schemeClr val="tx1"/>
                        </a:solidFill>
                        <a:effectLst/>
                        <a:latin typeface="Book Antiqua" panose="02040602050305030304" pitchFamily="18" charset="0"/>
                        <a:ea typeface="+mn-ea"/>
                        <a:cs typeface="+mn-cs"/>
                      </a:endParaRPr>
                    </a:p>
                    <a:p>
                      <a:pPr marL="228600" indent="-228600">
                        <a:buFont typeface="+mj-lt"/>
                        <a:buAutoNum type="arabicPeriod" startAt="6"/>
                      </a:pPr>
                      <a:r>
                        <a:rPr lang="fr-FR" sz="1500" b="1" kern="1200" dirty="0" smtClean="0">
                          <a:solidFill>
                            <a:schemeClr val="tx1"/>
                          </a:solidFill>
                          <a:effectLst/>
                          <a:latin typeface="Book Antiqua" panose="02040602050305030304" pitchFamily="18" charset="0"/>
                          <a:ea typeface="+mn-ea"/>
                          <a:cs typeface="+mn-cs"/>
                        </a:rPr>
                        <a:t>Renforcer les mécanismes de règlement des différends entre les entreprises et les "porteurs" de Droits</a:t>
                      </a:r>
                    </a:p>
                    <a:p>
                      <a:r>
                        <a:rPr lang="fr-FR" sz="1500" b="0" kern="1200" dirty="0" smtClean="0">
                          <a:solidFill>
                            <a:schemeClr val="tx1"/>
                          </a:solidFill>
                          <a:effectLst/>
                          <a:latin typeface="Book Antiqua" panose="02040602050305030304" pitchFamily="18" charset="0"/>
                          <a:ea typeface="+mn-ea"/>
                          <a:cs typeface="+mn-cs"/>
                        </a:rPr>
                        <a:t>Depuis 2000, les personnes ou les groupes s'estimant lésés par les activités des entreprises se sont tournés vers le mécanisme du Point de contact national (PCN) de l'Organisation de coopération et de développement économiques (OCDE) pour y remédier. Les décisions du PCN ne sont pas juridiquement contraignantes et le mécanisme n'est pas un organe judiciaire. Le processus est censé être non contradictoire et mené de bonne foi, et il se termine par une déclaration ou un rapport destiné à résoudre le problème en question.</a:t>
                      </a:r>
                    </a:p>
                  </a:txBody>
                  <a:tcPr>
                    <a:solidFill>
                      <a:schemeClr val="bg1">
                        <a:lumMod val="7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611180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2200" y="286604"/>
            <a:ext cx="10063480" cy="593929"/>
          </a:xfrm>
        </p:spPr>
        <p:txBody>
          <a:bodyPr>
            <a:normAutofit fontScale="90000"/>
          </a:bodyPr>
          <a:lstStyle/>
          <a:p>
            <a:pPr algn="ctr"/>
            <a:r>
              <a:rPr lang="fr-FR" sz="3200" b="1" dirty="0">
                <a:latin typeface="Book Antiqua" panose="02040602050305030304" pitchFamily="18" charset="0"/>
              </a:rPr>
              <a:t>Axe </a:t>
            </a:r>
            <a:r>
              <a:rPr lang="fr-FR" sz="3200" b="1" dirty="0" smtClean="0">
                <a:latin typeface="Book Antiqua" panose="02040602050305030304" pitchFamily="18" charset="0"/>
              </a:rPr>
              <a:t>6:</a:t>
            </a:r>
            <a:r>
              <a:rPr lang="fr-FR" sz="3200" b="1" dirty="0">
                <a:latin typeface="Book Antiqua" panose="02040602050305030304" pitchFamily="18" charset="0"/>
              </a:rPr>
              <a:t>Défis et enjeux actuel des Droits de l’Homme et des libertés publiques</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876904" y="1081282"/>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3</a:t>
            </a:fld>
            <a:endParaRPr lang="en-US" dirty="0">
              <a:solidFill>
                <a:srgbClr val="000000"/>
              </a:solidFill>
            </a:endParaRPr>
          </a:p>
        </p:txBody>
      </p:sp>
      <p:sp>
        <p:nvSpPr>
          <p:cNvPr id="7" name="ZoneTexte 6"/>
          <p:cNvSpPr txBox="1"/>
          <p:nvPr/>
        </p:nvSpPr>
        <p:spPr>
          <a:xfrm>
            <a:off x="983688" y="5938877"/>
            <a:ext cx="10241558" cy="553998"/>
          </a:xfrm>
          <a:prstGeom prst="rect">
            <a:avLst/>
          </a:prstGeom>
          <a:noFill/>
        </p:spPr>
        <p:txBody>
          <a:bodyPr wrap="square" rtlCol="0">
            <a:spAutoFit/>
          </a:bodyPr>
          <a:lstStyle/>
          <a:p>
            <a:r>
              <a:rPr lang="fr-FR" sz="1000" dirty="0">
                <a:solidFill>
                  <a:srgbClr val="000000"/>
                </a:solidFill>
                <a:latin typeface="Book Antiqua" panose="02040602050305030304" pitchFamily="18" charset="0"/>
              </a:rPr>
              <a:t>*Ces dix enjeux ont été définit lors du 70</a:t>
            </a:r>
            <a:r>
              <a:rPr lang="fr-FR" sz="1000" baseline="30000" dirty="0">
                <a:solidFill>
                  <a:srgbClr val="000000"/>
                </a:solidFill>
                <a:latin typeface="Book Antiqua" panose="02040602050305030304" pitchFamily="18" charset="0"/>
              </a:rPr>
              <a:t>ème</a:t>
            </a:r>
            <a:r>
              <a:rPr lang="fr-FR" sz="1000" dirty="0">
                <a:solidFill>
                  <a:srgbClr val="000000"/>
                </a:solidFill>
                <a:latin typeface="Book Antiqua" panose="02040602050305030304" pitchFamily="18" charset="0"/>
              </a:rPr>
              <a:t> anniversaire de la Déclaration Universelle des Droits de l’Homme en 2018, le très reconnu et respecté l’IHRB (Institute for </a:t>
            </a:r>
            <a:r>
              <a:rPr lang="fr-FR" sz="1000" dirty="0" err="1">
                <a:solidFill>
                  <a:srgbClr val="000000"/>
                </a:solidFill>
                <a:latin typeface="Book Antiqua" panose="02040602050305030304" pitchFamily="18" charset="0"/>
              </a:rPr>
              <a:t>Human</a:t>
            </a:r>
            <a:r>
              <a:rPr lang="fr-FR" sz="1000" dirty="0">
                <a:solidFill>
                  <a:srgbClr val="000000"/>
                </a:solidFill>
                <a:latin typeface="Book Antiqua" panose="02040602050305030304" pitchFamily="18" charset="0"/>
              </a:rPr>
              <a:t> </a:t>
            </a:r>
            <a:r>
              <a:rPr lang="fr-FR" sz="1000" dirty="0" err="1">
                <a:solidFill>
                  <a:srgbClr val="000000"/>
                </a:solidFill>
                <a:latin typeface="Book Antiqua" panose="02040602050305030304" pitchFamily="18" charset="0"/>
              </a:rPr>
              <a:t>Rights</a:t>
            </a:r>
            <a:r>
              <a:rPr lang="fr-FR" sz="1000" dirty="0">
                <a:solidFill>
                  <a:srgbClr val="000000"/>
                </a:solidFill>
                <a:latin typeface="Book Antiqua" panose="02040602050305030304" pitchFamily="18" charset="0"/>
              </a:rPr>
              <a:t> and Business), </a:t>
            </a:r>
            <a:r>
              <a:rPr lang="fr-FR" sz="1000" b="1" dirty="0">
                <a:solidFill>
                  <a:srgbClr val="000000"/>
                </a:solidFill>
                <a:latin typeface="Book Antiqua" panose="02040602050305030304" pitchFamily="18" charset="0"/>
              </a:rPr>
              <a:t>Source</a:t>
            </a:r>
            <a:r>
              <a:rPr lang="fr-FR" sz="1000" dirty="0">
                <a:solidFill>
                  <a:srgbClr val="000000"/>
                </a:solidFill>
                <a:latin typeface="Book Antiqua" panose="02040602050305030304" pitchFamily="18" charset="0"/>
              </a:rPr>
              <a:t> :http://www.globalcompact-france.org/actualites/les-10-enjeux-droits-humains-pour-l-annee-2018-101</a:t>
            </a:r>
          </a:p>
          <a:p>
            <a:endParaRPr lang="fr-FR" sz="1000" dirty="0">
              <a:solidFill>
                <a:srgbClr val="000000"/>
              </a:solidFill>
              <a:latin typeface="Book Antiqua" panose="0204060205030503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2595562286"/>
              </p:ext>
            </p:extLst>
          </p:nvPr>
        </p:nvGraphicFramePr>
        <p:xfrm>
          <a:off x="1092200" y="1370776"/>
          <a:ext cx="9568887" cy="3794760"/>
        </p:xfrm>
        <a:graphic>
          <a:graphicData uri="http://schemas.openxmlformats.org/drawingml/2006/table">
            <a:tbl>
              <a:tblPr firstRow="1" bandRow="1">
                <a:tableStyleId>{5C22544A-7EE6-4342-B048-85BDC9FD1C3A}</a:tableStyleId>
              </a:tblPr>
              <a:tblGrid>
                <a:gridCol w="9568887">
                  <a:extLst>
                    <a:ext uri="{9D8B030D-6E8A-4147-A177-3AD203B41FA5}">
                      <a16:colId xmlns:a16="http://schemas.microsoft.com/office/drawing/2014/main" val="20000"/>
                    </a:ext>
                  </a:extLst>
                </a:gridCol>
              </a:tblGrid>
              <a:tr h="3366220">
                <a:tc>
                  <a:txBody>
                    <a:bodyPr/>
                    <a:lstStyle/>
                    <a:p>
                      <a:pPr marL="228600" indent="-228600">
                        <a:buFont typeface="+mj-lt"/>
                        <a:buAutoNum type="arabicPeriod" startAt="7"/>
                      </a:pPr>
                      <a:r>
                        <a:rPr lang="fr-FR" sz="1200" b="1" kern="1200" dirty="0" smtClean="0">
                          <a:solidFill>
                            <a:schemeClr val="tx1"/>
                          </a:solidFill>
                          <a:effectLst/>
                          <a:latin typeface="Book Antiqua" panose="02040602050305030304" pitchFamily="18" charset="0"/>
                          <a:ea typeface="+mn-ea"/>
                          <a:cs typeface="+mn-cs"/>
                        </a:rPr>
                        <a:t>Créer de nouveaux mécanismes pour résoudre les différends relatifs aux entreprises et aux Droits humains</a:t>
                      </a:r>
                    </a:p>
                    <a:p>
                      <a:r>
                        <a:rPr lang="fr-FR" sz="1200" b="0" kern="1200" dirty="0" smtClean="0">
                          <a:solidFill>
                            <a:schemeClr val="tx1"/>
                          </a:solidFill>
                          <a:effectLst/>
                          <a:latin typeface="Book Antiqua" panose="02040602050305030304" pitchFamily="18" charset="0"/>
                          <a:ea typeface="+mn-ea"/>
                          <a:cs typeface="+mn-cs"/>
                        </a:rPr>
                        <a:t>Au cours de la dernière année, des mesures importantes ont été prises pour faire avancer les propositions relatives à un nouveau mécanisme d'arbitrage axé sur le règlement des différends découlant des violations des droits de la personne commises par des entreprises.</a:t>
                      </a:r>
                    </a:p>
                    <a:p>
                      <a:endParaRPr lang="fr-FR" sz="1200" b="0" kern="1200" dirty="0" smtClean="0">
                        <a:solidFill>
                          <a:schemeClr val="tx1"/>
                        </a:solidFill>
                        <a:effectLst/>
                        <a:latin typeface="Book Antiqua" panose="02040602050305030304" pitchFamily="18" charset="0"/>
                        <a:ea typeface="+mn-ea"/>
                        <a:cs typeface="+mn-cs"/>
                      </a:endParaRPr>
                    </a:p>
                    <a:p>
                      <a:pPr marL="228600" indent="-228600">
                        <a:buFont typeface="+mj-lt"/>
                        <a:buAutoNum type="arabicPeriod" startAt="8"/>
                      </a:pPr>
                      <a:r>
                        <a:rPr lang="fr-FR" sz="1200" b="1" kern="1200" dirty="0" smtClean="0">
                          <a:solidFill>
                            <a:schemeClr val="tx1"/>
                          </a:solidFill>
                          <a:effectLst/>
                          <a:latin typeface="Book Antiqua" panose="02040602050305030304" pitchFamily="18" charset="0"/>
                          <a:ea typeface="+mn-ea"/>
                          <a:cs typeface="+mn-cs"/>
                        </a:rPr>
                        <a:t>Permettre les poursuites civiles pour services graves</a:t>
                      </a:r>
                    </a:p>
                    <a:p>
                      <a:r>
                        <a:rPr lang="fr-FR" sz="1200" b="0" kern="1200" dirty="0" smtClean="0">
                          <a:solidFill>
                            <a:schemeClr val="tx1"/>
                          </a:solidFill>
                          <a:effectLst/>
                          <a:latin typeface="Book Antiqua" panose="02040602050305030304" pitchFamily="18" charset="0"/>
                          <a:ea typeface="+mn-ea"/>
                          <a:cs typeface="+mn-cs"/>
                        </a:rPr>
                        <a:t>L'incapacité des gouvernements à poursuivre les entreprises accusées de violations graves des droits de l'homme, y compris le travail forcé, la torture ou les meurtres est souvent due au manque de ressources, à la difficulté d'obtenir des preuves ou au manque de volonté politique. </a:t>
                      </a:r>
                    </a:p>
                    <a:p>
                      <a:endParaRPr lang="fr-FR" sz="1200" b="0" kern="1200" dirty="0" smtClean="0">
                        <a:solidFill>
                          <a:schemeClr val="tx1"/>
                        </a:solidFill>
                        <a:effectLst/>
                        <a:latin typeface="Book Antiqua" panose="02040602050305030304" pitchFamily="18" charset="0"/>
                        <a:ea typeface="+mn-ea"/>
                        <a:cs typeface="+mn-cs"/>
                      </a:endParaRPr>
                    </a:p>
                    <a:p>
                      <a:pPr marL="228600" indent="-228600">
                        <a:buFont typeface="+mj-lt"/>
                        <a:buAutoNum type="arabicPeriod" startAt="9"/>
                      </a:pPr>
                      <a:r>
                        <a:rPr lang="fr-FR" sz="1200" b="1" kern="1200" dirty="0" smtClean="0">
                          <a:solidFill>
                            <a:schemeClr val="tx1"/>
                          </a:solidFill>
                          <a:effectLst/>
                          <a:latin typeface="Book Antiqua" panose="02040602050305030304" pitchFamily="18" charset="0"/>
                          <a:ea typeface="+mn-ea"/>
                          <a:cs typeface="+mn-cs"/>
                        </a:rPr>
                        <a:t>Éliminer les obstacles à la poursuite des entreprises dans les juridictions nationales</a:t>
                      </a:r>
                    </a:p>
                    <a:p>
                      <a:r>
                        <a:rPr lang="fr-FR" sz="1200" b="0" kern="1200" dirty="0" smtClean="0">
                          <a:solidFill>
                            <a:schemeClr val="tx1"/>
                          </a:solidFill>
                          <a:effectLst/>
                          <a:latin typeface="Book Antiqua" panose="02040602050305030304" pitchFamily="18" charset="0"/>
                          <a:ea typeface="+mn-ea"/>
                          <a:cs typeface="+mn-cs"/>
                        </a:rPr>
                        <a:t>Au cours des dernières années, les organisations de la société civile ont organisé des campagnes concertées pour amener les gouvernements à respecter leur obligation de protéger les personnes contre les violations des droits de l'homme impliquant des sociétés en poursuivant pénalement les entreprises soupçonnées d'avoir causé un préjudice. </a:t>
                      </a:r>
                    </a:p>
                    <a:p>
                      <a:endParaRPr lang="fr-FR" sz="1200" b="0" kern="1200" dirty="0" smtClean="0">
                        <a:solidFill>
                          <a:schemeClr val="tx1"/>
                        </a:solidFill>
                        <a:effectLst/>
                        <a:latin typeface="Book Antiqua" panose="02040602050305030304" pitchFamily="18" charset="0"/>
                        <a:ea typeface="+mn-ea"/>
                        <a:cs typeface="+mn-cs"/>
                      </a:endParaRPr>
                    </a:p>
                    <a:p>
                      <a:pPr marL="228600" indent="-228600">
                        <a:buFont typeface="+mj-lt"/>
                        <a:buAutoNum type="arabicPeriod" startAt="10"/>
                      </a:pPr>
                      <a:r>
                        <a:rPr lang="fr-FR" sz="1200" b="1" kern="1200" dirty="0" smtClean="0">
                          <a:solidFill>
                            <a:schemeClr val="tx1"/>
                          </a:solidFill>
                          <a:effectLst/>
                          <a:latin typeface="Book Antiqua" panose="02040602050305030304" pitchFamily="18" charset="0"/>
                          <a:ea typeface="+mn-ea"/>
                          <a:cs typeface="+mn-cs"/>
                        </a:rPr>
                        <a:t>Développer une plus grande responsabilisation et un meilleur accès aux voies de recours grâce à un nouvel instrument international</a:t>
                      </a:r>
                    </a:p>
                    <a:p>
                      <a:r>
                        <a:rPr lang="fr-FR" sz="1200" b="0" kern="1200" dirty="0" smtClean="0">
                          <a:solidFill>
                            <a:schemeClr val="tx1"/>
                          </a:solidFill>
                          <a:effectLst/>
                          <a:latin typeface="Book Antiqua" panose="02040602050305030304" pitchFamily="18" charset="0"/>
                          <a:ea typeface="+mn-ea"/>
                          <a:cs typeface="+mn-cs"/>
                        </a:rPr>
                        <a:t>Les efforts visant à faire progresser la responsabilité juridique internationale pour les violations des droits de l'homme par les entreprises ont été marqués par d'autres développements significatifs en 2017.</a:t>
                      </a:r>
                    </a:p>
                    <a:p>
                      <a:pPr marL="0" indent="0">
                        <a:buFont typeface="+mj-lt"/>
                        <a:buNone/>
                      </a:pPr>
                      <a:endParaRPr lang="fr-FR" sz="1500" b="0" kern="1200" dirty="0" smtClean="0">
                        <a:solidFill>
                          <a:schemeClr val="tx1"/>
                        </a:solidFill>
                        <a:effectLst/>
                        <a:latin typeface="Book Antiqua" panose="02040602050305030304" pitchFamily="18" charset="0"/>
                        <a:ea typeface="+mn-ea"/>
                        <a:cs typeface="+mn-cs"/>
                      </a:endParaRPr>
                    </a:p>
                  </a:txBody>
                  <a:tcPr>
                    <a:solidFill>
                      <a:schemeClr val="bg1">
                        <a:lumMod val="7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555858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2200" y="286604"/>
            <a:ext cx="10063480" cy="593929"/>
          </a:xfrm>
        </p:spPr>
        <p:txBody>
          <a:bodyPr>
            <a:normAutofit fontScale="90000"/>
          </a:bodyPr>
          <a:lstStyle/>
          <a:p>
            <a:pPr algn="ctr"/>
            <a:r>
              <a:rPr lang="fr-FR" sz="3200" b="1" dirty="0">
                <a:latin typeface="Book Antiqua" panose="02040602050305030304" pitchFamily="18" charset="0"/>
              </a:rPr>
              <a:t>Axe </a:t>
            </a:r>
            <a:r>
              <a:rPr lang="fr-FR" sz="3200" b="1" dirty="0" smtClean="0">
                <a:latin typeface="Book Antiqua" panose="02040602050305030304" pitchFamily="18" charset="0"/>
              </a:rPr>
              <a:t>6:</a:t>
            </a:r>
            <a:r>
              <a:rPr lang="fr-FR" sz="3200" b="1" dirty="0">
                <a:latin typeface="Book Antiqua" panose="02040602050305030304" pitchFamily="18" charset="0"/>
              </a:rPr>
              <a:t>Défis et enjeux actuel des Droits de l’Homme et des libertés publiques</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876904" y="1081282"/>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4</a:t>
            </a:fld>
            <a:endParaRPr lang="en-US" dirty="0">
              <a:solidFill>
                <a:srgbClr val="000000"/>
              </a:solidFill>
            </a:endParaRPr>
          </a:p>
        </p:txBody>
      </p:sp>
      <p:sp>
        <p:nvSpPr>
          <p:cNvPr id="7" name="ZoneTexte 6"/>
          <p:cNvSpPr txBox="1"/>
          <p:nvPr/>
        </p:nvSpPr>
        <p:spPr>
          <a:xfrm>
            <a:off x="1356222" y="5917655"/>
            <a:ext cx="10241558" cy="246221"/>
          </a:xfrm>
          <a:prstGeom prst="rect">
            <a:avLst/>
          </a:prstGeom>
          <a:noFill/>
        </p:spPr>
        <p:txBody>
          <a:bodyPr wrap="square" rtlCol="0">
            <a:spAutoFit/>
          </a:bodyPr>
          <a:lstStyle/>
          <a:p>
            <a:r>
              <a:rPr lang="fr-FR" sz="1000" dirty="0">
                <a:latin typeface="Book Antiqua" panose="02040602050305030304" pitchFamily="18" charset="0"/>
              </a:rPr>
              <a:t>Source : Haut-Commissariat des Nations Unies aux droits de l’homme. Droits de l’homme, Terrorisme et lutte antiterroriste. Fiche N° 32. </a:t>
            </a:r>
            <a:r>
              <a:rPr lang="fr-FR" sz="1000" dirty="0" err="1">
                <a:latin typeface="Book Antiqua" panose="02040602050305030304" pitchFamily="18" charset="0"/>
              </a:rPr>
              <a:t>November</a:t>
            </a:r>
            <a:r>
              <a:rPr lang="fr-FR" sz="1000" dirty="0">
                <a:latin typeface="Book Antiqua" panose="02040602050305030304" pitchFamily="18" charset="0"/>
              </a:rPr>
              <a:t> 2009</a:t>
            </a:r>
            <a:r>
              <a:rPr lang="fr-FR" sz="1000" b="1" dirty="0"/>
              <a:t>.</a:t>
            </a:r>
            <a:endParaRPr lang="fr-FR" sz="1000" dirty="0"/>
          </a:p>
        </p:txBody>
      </p:sp>
      <p:graphicFrame>
        <p:nvGraphicFramePr>
          <p:cNvPr id="8" name="Tableau 7"/>
          <p:cNvGraphicFramePr>
            <a:graphicFrameLocks noGrp="1"/>
          </p:cNvGraphicFramePr>
          <p:nvPr>
            <p:extLst>
              <p:ext uri="{D42A27DB-BD31-4B8C-83A1-F6EECF244321}">
                <p14:modId xmlns:p14="http://schemas.microsoft.com/office/powerpoint/2010/main" val="3699658492"/>
              </p:ext>
            </p:extLst>
          </p:nvPr>
        </p:nvGraphicFramePr>
        <p:xfrm>
          <a:off x="1092200" y="1370776"/>
          <a:ext cx="9568887" cy="4465320"/>
        </p:xfrm>
        <a:graphic>
          <a:graphicData uri="http://schemas.openxmlformats.org/drawingml/2006/table">
            <a:tbl>
              <a:tblPr firstRow="1" bandRow="1">
                <a:tableStyleId>{5C22544A-7EE6-4342-B048-85BDC9FD1C3A}</a:tableStyleId>
              </a:tblPr>
              <a:tblGrid>
                <a:gridCol w="9568887">
                  <a:extLst>
                    <a:ext uri="{9D8B030D-6E8A-4147-A177-3AD203B41FA5}">
                      <a16:colId xmlns:a16="http://schemas.microsoft.com/office/drawing/2014/main" val="20000"/>
                    </a:ext>
                  </a:extLst>
                </a:gridCol>
              </a:tblGrid>
              <a:tr h="3366220">
                <a:tc>
                  <a:txBody>
                    <a:bodyPr/>
                    <a:lstStyle/>
                    <a:p>
                      <a:pPr marL="285750" indent="-285750">
                        <a:buFont typeface="Wingdings" panose="05000000000000000000" pitchFamily="2" charset="2"/>
                        <a:buChar char="Ø"/>
                      </a:pPr>
                      <a:r>
                        <a:rPr lang="fr-FR" sz="1600" b="1" kern="1200" dirty="0" smtClean="0">
                          <a:solidFill>
                            <a:schemeClr val="tx1"/>
                          </a:solidFill>
                          <a:effectLst/>
                          <a:latin typeface="Book Antiqua" panose="02040602050305030304" pitchFamily="18" charset="0"/>
                          <a:ea typeface="+mn-ea"/>
                          <a:cs typeface="+mn-cs"/>
                        </a:rPr>
                        <a:t>La liberté d’expression et l’interdiction de l’incitation au terrorisme</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L’incitation à commettre des actes terroristes est une stratégie couramment utilisée par les organisations terroristes pour renforcer l’adhésion à leur cause et à l’action violente. </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Le Conseil de sécurité a qualifié cette conduite de contraire aux buts et aux principes de l’Organisation des Nations Unies et appelé les États à adopter des mesures pour interdire et prévenir une telle incitation. </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L’interdiction de l’incitation au terrorisme s’inscrit dans le cadre de la sauvegarde de la sécurité nationale et de la sauvegarde de l’ordre public, deux objectifs considérés à l’article 19, paragraphe 3, du Pacte international relatif aux droits civils et politiques comme des motifs 44 légitimes pour restreindre la liberté d’expression. </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Une telle interdiction est également conforme à l’article 20, paragraphe 2, du Pacte, qui demande aux États d’interdire tout appel à la haine nationale, raciale ou religieuse qui constitue une incitation à la discrimination, à l’hostilité ou à la violence. Il convient toutefois de veiller soigneusement à ce que toute restriction au droit à la liberté d’expression soit à la fois nécessaire et proportionnelle. </a:t>
                      </a:r>
                    </a:p>
                    <a:p>
                      <a:pPr marL="285750" indent="-285750">
                        <a:buFont typeface="Arial" panose="020B0604020202020204" pitchFamily="34" charset="0"/>
                        <a:buChar char="•"/>
                      </a:pPr>
                      <a:r>
                        <a:rPr lang="fr-FR" sz="1600" b="0" kern="1200" dirty="0" smtClean="0">
                          <a:solidFill>
                            <a:schemeClr val="tx1"/>
                          </a:solidFill>
                          <a:effectLst/>
                          <a:latin typeface="Book Antiqua" panose="02040602050305030304" pitchFamily="18" charset="0"/>
                          <a:ea typeface="+mn-ea"/>
                          <a:cs typeface="+mn-cs"/>
                        </a:rPr>
                        <a:t>Ceci est d’autant plus important que la liberté d’expression est un fondement essentiel de toute société démocratique, et que son exercice est lié à d’autres droits importants, notamment les droits à la liberté de pensée, de conscience et de religion, de croyance et d’opinion.</a:t>
                      </a:r>
                    </a:p>
                    <a:p>
                      <a:pPr marL="0" indent="0">
                        <a:buFont typeface="+mj-lt"/>
                        <a:buNone/>
                      </a:pPr>
                      <a:endParaRPr lang="fr-FR" sz="1500" b="0" kern="1200" dirty="0" smtClean="0">
                        <a:solidFill>
                          <a:schemeClr val="tx1"/>
                        </a:solidFill>
                        <a:effectLst/>
                        <a:latin typeface="Book Antiqua" panose="02040602050305030304" pitchFamily="18" charset="0"/>
                        <a:ea typeface="+mn-ea"/>
                        <a:cs typeface="+mn-cs"/>
                      </a:endParaRPr>
                    </a:p>
                  </a:txBody>
                  <a:tcPr>
                    <a:solidFill>
                      <a:schemeClr val="bg1">
                        <a:lumMod val="7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0796454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72727" y="1184428"/>
            <a:ext cx="10063480" cy="593929"/>
          </a:xfrm>
        </p:spPr>
        <p:txBody>
          <a:bodyPr>
            <a:normAutofit fontScale="90000"/>
          </a:bodyPr>
          <a:lstStyle/>
          <a:p>
            <a:pPr algn="ctr"/>
            <a:r>
              <a:rPr lang="fr-FR" sz="3200" b="1" dirty="0" smtClean="0">
                <a:latin typeface="Book Antiqua" panose="02040602050305030304" pitchFamily="18" charset="0"/>
              </a:rPr>
              <a:t/>
            </a:r>
            <a:br>
              <a:rPr lang="fr-FR" sz="3200" b="1" dirty="0" smtClean="0">
                <a:latin typeface="Book Antiqua" panose="02040602050305030304" pitchFamily="18" charset="0"/>
              </a:rPr>
            </a:br>
            <a:r>
              <a:rPr lang="fr-FR" sz="3200" b="1" dirty="0" smtClean="0">
                <a:latin typeface="Book Antiqua" panose="02040602050305030304" pitchFamily="18" charset="0"/>
              </a:rPr>
              <a:t>Axe 6:</a:t>
            </a:r>
            <a:r>
              <a:rPr lang="fr-FR" sz="3200" b="1" dirty="0">
                <a:latin typeface="Book Antiqua" panose="02040602050305030304" pitchFamily="18" charset="0"/>
              </a:rPr>
              <a:t>Défis et enjeux actuel des Droits de l’Homme et des libertés </a:t>
            </a:r>
            <a:r>
              <a:rPr lang="fr-FR" sz="3200" b="1" dirty="0" smtClean="0">
                <a:latin typeface="Book Antiqua" panose="02040602050305030304" pitchFamily="18" charset="0"/>
              </a:rPr>
              <a:t>publiques</a:t>
            </a:r>
            <a:br>
              <a:rPr lang="fr-FR" sz="3200" b="1" dirty="0" smtClean="0">
                <a:latin typeface="Book Antiqua" panose="02040602050305030304" pitchFamily="18" charset="0"/>
              </a:rPr>
            </a:br>
            <a:r>
              <a:rPr lang="fr-FR" sz="3200" b="1" dirty="0" smtClean="0">
                <a:latin typeface="Book Antiqua" panose="02040602050305030304" pitchFamily="18" charset="0"/>
              </a:rPr>
              <a:t/>
            </a:r>
            <a:br>
              <a:rPr lang="fr-FR" sz="3200" b="1" dirty="0" smtClean="0">
                <a:latin typeface="Book Antiqua" panose="02040602050305030304" pitchFamily="18" charset="0"/>
              </a:rPr>
            </a:br>
            <a:r>
              <a:rPr lang="fr-FR" sz="1800" b="1" dirty="0" smtClean="0">
                <a:solidFill>
                  <a:srgbClr val="C00000"/>
                </a:solidFill>
                <a:latin typeface="Book Antiqua" panose="02040602050305030304" pitchFamily="18" charset="0"/>
              </a:rPr>
              <a:t>Autres défis </a:t>
            </a:r>
            <a:r>
              <a:rPr lang="fr-FR" sz="2800" dirty="0"/>
              <a:t/>
            </a:r>
            <a:br>
              <a:rPr lang="fr-FR" sz="2800" dirty="0"/>
            </a:b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876904" y="1081282"/>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5</a:t>
            </a:fld>
            <a:endParaRPr lang="en-US" dirty="0">
              <a:solidFill>
                <a:srgbClr val="000000"/>
              </a:solidFill>
            </a:endParaRPr>
          </a:p>
        </p:txBody>
      </p:sp>
      <p:sp>
        <p:nvSpPr>
          <p:cNvPr id="7" name="ZoneTexte 6"/>
          <p:cNvSpPr txBox="1"/>
          <p:nvPr/>
        </p:nvSpPr>
        <p:spPr>
          <a:xfrm>
            <a:off x="2267696" y="6092765"/>
            <a:ext cx="10241558" cy="400110"/>
          </a:xfrm>
          <a:prstGeom prst="rect">
            <a:avLst/>
          </a:prstGeom>
          <a:noFill/>
        </p:spPr>
        <p:txBody>
          <a:bodyPr wrap="square" rtlCol="0">
            <a:spAutoFit/>
          </a:bodyPr>
          <a:lstStyle/>
          <a:p>
            <a:r>
              <a:rPr lang="fr-FR" sz="1000" dirty="0"/>
              <a:t>Source </a:t>
            </a:r>
            <a:r>
              <a:rPr lang="fr-FR" sz="1000" dirty="0" smtClean="0"/>
              <a:t>:http://</a:t>
            </a:r>
            <a:r>
              <a:rPr lang="fr-FR" sz="1000" dirty="0"/>
              <a:t>www.lepoint.fr/afrique/declaration-universelle-quels-defis-pour-les-nations-unies-70-ans-apres-10-12-2018-2278118_3826.php</a:t>
            </a:r>
            <a:endParaRPr lang="fr-FR" b="1" dirty="0">
              <a:solidFill>
                <a:schemeClr val="lt1"/>
              </a:solidFill>
            </a:endParaRPr>
          </a:p>
          <a:p>
            <a:endParaRPr lang="fr-FR" sz="1000" dirty="0">
              <a:solidFill>
                <a:srgbClr val="000000"/>
              </a:solidFill>
              <a:latin typeface="Book Antiqua" panose="0204060205030503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326501760"/>
              </p:ext>
            </p:extLst>
          </p:nvPr>
        </p:nvGraphicFramePr>
        <p:xfrm>
          <a:off x="571500" y="1440515"/>
          <a:ext cx="11065933" cy="4358640"/>
        </p:xfrm>
        <a:graphic>
          <a:graphicData uri="http://schemas.openxmlformats.org/drawingml/2006/table">
            <a:tbl>
              <a:tblPr firstRow="1" bandRow="1">
                <a:tableStyleId>{5C22544A-7EE6-4342-B048-85BDC9FD1C3A}</a:tableStyleId>
              </a:tblPr>
              <a:tblGrid>
                <a:gridCol w="11065933">
                  <a:extLst>
                    <a:ext uri="{9D8B030D-6E8A-4147-A177-3AD203B41FA5}">
                      <a16:colId xmlns:a16="http://schemas.microsoft.com/office/drawing/2014/main" val="20000"/>
                    </a:ext>
                  </a:extLst>
                </a:gridCol>
              </a:tblGrid>
              <a:tr h="3366220">
                <a:tc>
                  <a:txBody>
                    <a:bodyPr/>
                    <a:lstStyle/>
                    <a:p>
                      <a:pPr marL="228600" indent="-228600">
                        <a:buFont typeface="+mj-lt"/>
                        <a:buAutoNum type="arabicPeriod"/>
                      </a:pPr>
                      <a:r>
                        <a:rPr lang="fr-FR" sz="1400" b="1" kern="1200" dirty="0" smtClean="0">
                          <a:solidFill>
                            <a:schemeClr val="tx1"/>
                          </a:solidFill>
                          <a:effectLst/>
                          <a:latin typeface="Book Antiqua" panose="02040602050305030304" pitchFamily="18" charset="0"/>
                          <a:ea typeface="+mn-ea"/>
                          <a:cs typeface="+mn-cs"/>
                        </a:rPr>
                        <a:t>Le défi intellectuel</a:t>
                      </a:r>
                    </a:p>
                    <a:p>
                      <a:pPr marL="0" indent="0">
                        <a:buFont typeface="+mj-lt"/>
                        <a:buNone/>
                      </a:pPr>
                      <a:r>
                        <a:rPr lang="fr-FR" sz="1400" b="0" kern="1200" dirty="0" smtClean="0">
                          <a:solidFill>
                            <a:schemeClr val="tx1"/>
                          </a:solidFill>
                          <a:effectLst/>
                          <a:latin typeface="Book Antiqua" panose="02040602050305030304" pitchFamily="18" charset="0"/>
                          <a:ea typeface="+mn-ea"/>
                          <a:cs typeface="+mn-cs"/>
                        </a:rPr>
                        <a:t>On assiste à une résurgence des courants d'idées hostiles aux droits de l'homme et, plus largement, à ce qui les fonde, à savoir les principes issus de la philosophie des Lumières. Les droits de l'homme sont accusés par certains d'être complices du néolibéralisme économique, ou encore d'être le masque de l'impérialisme de certaines grandes puissances.</a:t>
                      </a:r>
                    </a:p>
                    <a:p>
                      <a:pPr marL="0" indent="0">
                        <a:buFont typeface="+mj-lt"/>
                        <a:buNone/>
                      </a:pPr>
                      <a:endParaRPr lang="fr-FR" sz="1400" b="0" kern="1200" dirty="0" smtClean="0">
                        <a:solidFill>
                          <a:schemeClr val="tx1"/>
                        </a:solidFill>
                        <a:effectLst/>
                        <a:latin typeface="Book Antiqua" panose="02040602050305030304" pitchFamily="18" charset="0"/>
                        <a:ea typeface="+mn-ea"/>
                        <a:cs typeface="+mn-cs"/>
                      </a:endParaRPr>
                    </a:p>
                    <a:p>
                      <a:pPr marL="342900" indent="-342900">
                        <a:buFont typeface="+mj-lt"/>
                        <a:buAutoNum type="arabicPeriod" startAt="2"/>
                      </a:pPr>
                      <a:r>
                        <a:rPr lang="fr-FR" sz="1400" b="1" kern="1200" dirty="0" smtClean="0">
                          <a:solidFill>
                            <a:schemeClr val="tx1"/>
                          </a:solidFill>
                          <a:effectLst/>
                          <a:latin typeface="Book Antiqua" panose="02040602050305030304" pitchFamily="18" charset="0"/>
                          <a:ea typeface="+mn-ea"/>
                          <a:cs typeface="+mn-cs"/>
                        </a:rPr>
                        <a:t>Le défi institutionnel</a:t>
                      </a:r>
                    </a:p>
                    <a:p>
                      <a:pPr marL="0" indent="0">
                        <a:buFont typeface="+mj-lt"/>
                        <a:buNone/>
                      </a:pPr>
                      <a:r>
                        <a:rPr lang="fr-FR" sz="1400" b="0" kern="1200" dirty="0" smtClean="0">
                          <a:solidFill>
                            <a:schemeClr val="tx1"/>
                          </a:solidFill>
                          <a:effectLst/>
                          <a:latin typeface="Book Antiqua" panose="02040602050305030304" pitchFamily="18" charset="0"/>
                          <a:ea typeface="+mn-ea"/>
                          <a:cs typeface="+mn-cs"/>
                        </a:rPr>
                        <a:t>Un autre défi est institutionnel et concerne plus particulièrement le système des Nations unies : on l'a dit, les mécanismes de protection des droits de l'homme sont aujourd'hui nombreux et jouent un rôle indispensable. Mais leur multiplication a rendu le système peu lisible et a compliqué son utilisation par les simples citoyens, tandis que le manque de moyens freine son efficacité pratique.</a:t>
                      </a:r>
                    </a:p>
                    <a:p>
                      <a:pPr marL="0" indent="0">
                        <a:buFont typeface="+mj-lt"/>
                        <a:buNone/>
                      </a:pPr>
                      <a:endParaRPr lang="fr-FR" sz="1400" b="0" kern="1200" dirty="0" smtClean="0">
                        <a:solidFill>
                          <a:schemeClr val="tx1"/>
                        </a:solidFill>
                        <a:effectLst/>
                        <a:latin typeface="Book Antiqua" panose="02040602050305030304" pitchFamily="18" charset="0"/>
                        <a:ea typeface="+mn-ea"/>
                        <a:cs typeface="+mn-cs"/>
                      </a:endParaRPr>
                    </a:p>
                    <a:p>
                      <a:pPr marL="342900" indent="-342900">
                        <a:buFont typeface="+mj-lt"/>
                        <a:buAutoNum type="arabicPeriod" startAt="3"/>
                      </a:pPr>
                      <a:r>
                        <a:rPr lang="fr-FR" sz="1400" b="1" kern="1200" dirty="0" smtClean="0">
                          <a:solidFill>
                            <a:schemeClr val="tx1"/>
                          </a:solidFill>
                          <a:effectLst/>
                          <a:latin typeface="Book Antiqua" panose="02040602050305030304" pitchFamily="18" charset="0"/>
                          <a:ea typeface="+mn-ea"/>
                          <a:cs typeface="+mn-cs"/>
                        </a:rPr>
                        <a:t>Le défi normatif</a:t>
                      </a:r>
                    </a:p>
                    <a:p>
                      <a:pPr marL="0" indent="0">
                        <a:buFont typeface="+mj-lt"/>
                        <a:buNone/>
                      </a:pPr>
                      <a:r>
                        <a:rPr lang="fr-FR" sz="1400" b="0" kern="1200" dirty="0" smtClean="0">
                          <a:solidFill>
                            <a:schemeClr val="tx1"/>
                          </a:solidFill>
                          <a:effectLst/>
                          <a:latin typeface="Book Antiqua" panose="02040602050305030304" pitchFamily="18" charset="0"/>
                          <a:ea typeface="+mn-ea"/>
                          <a:cs typeface="+mn-cs"/>
                        </a:rPr>
                        <a:t>Enfin, le dernier défi est normatif, car, si le droit international des droits de l'homme est particulièrement concret et cohérent, il doit faire face à des questions inédites. Les nouvelles technologies, en particulier, bouleversent notre rapport à la liberté et à la dignité.</a:t>
                      </a:r>
                    </a:p>
                    <a:p>
                      <a:pPr marL="0" indent="0">
                        <a:buFont typeface="+mj-lt"/>
                        <a:buNone/>
                      </a:pPr>
                      <a:r>
                        <a:rPr lang="fr-FR" sz="1400" b="0" kern="1200" dirty="0" smtClean="0">
                          <a:solidFill>
                            <a:schemeClr val="tx1"/>
                          </a:solidFill>
                          <a:effectLst/>
                          <a:latin typeface="Book Antiqua" panose="02040602050305030304" pitchFamily="18" charset="0"/>
                          <a:ea typeface="+mn-ea"/>
                          <a:cs typeface="+mn-cs"/>
                        </a:rPr>
                        <a:t>Par exemple, la surveillance de masse engendre une nouvelle échelle dans les atteintes à la vie privée et il n'est pas certain que les normes existantes permettent d'y faire face. La capacité prédictive de la science, de même, met en jeu le principe d'autonomie : si la science peut toujours prévoir ce que nous serons, quelle place nous reste-t-il pour exister ?</a:t>
                      </a:r>
                    </a:p>
                    <a:p>
                      <a:pPr marL="0" indent="0">
                        <a:buFont typeface="+mj-lt"/>
                        <a:buNone/>
                      </a:pPr>
                      <a:endParaRPr lang="fr-FR" sz="1400" b="0" kern="1200" dirty="0" smtClean="0">
                        <a:solidFill>
                          <a:schemeClr val="tx1"/>
                        </a:solidFill>
                        <a:effectLst/>
                        <a:latin typeface="Book Antiqua" panose="02040602050305030304" pitchFamily="18" charset="0"/>
                        <a:ea typeface="+mn-ea"/>
                        <a:cs typeface="+mn-cs"/>
                      </a:endParaRPr>
                    </a:p>
                    <a:p>
                      <a:pPr marL="285750" indent="-285750">
                        <a:buFont typeface="Wingdings" panose="05000000000000000000" pitchFamily="2" charset="2"/>
                        <a:buChar char="Ø"/>
                      </a:pPr>
                      <a:r>
                        <a:rPr lang="fr-FR" sz="1400" b="0" kern="1200" dirty="0" smtClean="0">
                          <a:solidFill>
                            <a:schemeClr val="tx1"/>
                          </a:solidFill>
                          <a:effectLst/>
                          <a:latin typeface="Book Antiqua" panose="02040602050305030304" pitchFamily="18" charset="0"/>
                          <a:ea typeface="+mn-ea"/>
                          <a:cs typeface="+mn-cs"/>
                        </a:rPr>
                        <a:t>Un autre enjeu majeur se situe dans la dégradation de notre </a:t>
                      </a:r>
                      <a:r>
                        <a:rPr lang="fr-FR" sz="1400" b="1" kern="1200" dirty="0" smtClean="0">
                          <a:solidFill>
                            <a:schemeClr val="tx1"/>
                          </a:solidFill>
                          <a:effectLst/>
                          <a:latin typeface="Book Antiqua" panose="02040602050305030304" pitchFamily="18" charset="0"/>
                          <a:ea typeface="+mn-ea"/>
                          <a:cs typeface="+mn-cs"/>
                        </a:rPr>
                        <a:t>environnement et dans le changement climatique</a:t>
                      </a:r>
                      <a:r>
                        <a:rPr lang="fr-FR" sz="1400" b="0" kern="1200" dirty="0" smtClean="0">
                          <a:solidFill>
                            <a:schemeClr val="tx1"/>
                          </a:solidFill>
                          <a:effectLst/>
                          <a:latin typeface="Book Antiqua" panose="02040602050305030304" pitchFamily="18" charset="0"/>
                          <a:ea typeface="+mn-ea"/>
                          <a:cs typeface="+mn-cs"/>
                        </a:rPr>
                        <a:t> : alors même que les droits de l‘Homme sont construits sur la base</a:t>
                      </a:r>
                      <a:r>
                        <a:rPr lang="fr-FR" sz="1400" b="0" kern="1200" baseline="0" dirty="0" smtClean="0">
                          <a:solidFill>
                            <a:schemeClr val="tx1"/>
                          </a:solidFill>
                          <a:effectLst/>
                          <a:latin typeface="Book Antiqua" panose="02040602050305030304" pitchFamily="18" charset="0"/>
                          <a:ea typeface="+mn-ea"/>
                          <a:cs typeface="+mn-cs"/>
                        </a:rPr>
                        <a:t> </a:t>
                      </a:r>
                      <a:r>
                        <a:rPr lang="fr-FR" sz="1400" b="0" kern="1200" dirty="0" smtClean="0">
                          <a:solidFill>
                            <a:schemeClr val="tx1"/>
                          </a:solidFill>
                          <a:effectLst/>
                          <a:latin typeface="Book Antiqua" panose="02040602050305030304" pitchFamily="18" charset="0"/>
                          <a:ea typeface="+mn-ea"/>
                          <a:cs typeface="+mn-cs"/>
                        </a:rPr>
                        <a:t>d'une philosophie anthropocentrique, ne devons-nous pas aujourd'hui repenser notre rapport à la nature (et non plus seulement à l'environnement humain) ? </a:t>
                      </a:r>
                      <a:endParaRPr lang="fr-FR" sz="1500" b="0" kern="1200" dirty="0" smtClean="0">
                        <a:solidFill>
                          <a:schemeClr val="tx1"/>
                        </a:solidFill>
                        <a:effectLst/>
                        <a:latin typeface="Book Antiqua" panose="02040602050305030304" pitchFamily="18" charset="0"/>
                        <a:ea typeface="+mn-ea"/>
                        <a:cs typeface="+mn-cs"/>
                      </a:endParaRPr>
                    </a:p>
                  </a:txBody>
                  <a:tcPr>
                    <a:solidFill>
                      <a:schemeClr val="bg1">
                        <a:lumMod val="7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7857566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a:bodyPr>
          <a:lstStyle/>
          <a:p>
            <a:pPr algn="ctr"/>
            <a:r>
              <a:rPr lang="fr-FR" sz="3200" b="1" dirty="0" smtClean="0">
                <a:latin typeface="Book Antiqua" panose="02040602050305030304" pitchFamily="18" charset="0"/>
              </a:rPr>
              <a:t>Liste bibliographique préliminaire </a:t>
            </a:r>
            <a:r>
              <a:rPr lang="fr-FR" sz="3200" b="1" dirty="0">
                <a:latin typeface="Book Antiqua" panose="02040602050305030304" pitchFamily="18" charset="0"/>
              </a:rPr>
              <a:t> </a:t>
            </a:r>
            <a:endParaRPr lang="fr-FR" sz="3200" dirty="0">
              <a:latin typeface="Book Antiqua" panose="02040602050305030304" pitchFamily="18" charset="0"/>
            </a:endParaRPr>
          </a:p>
        </p:txBody>
      </p:sp>
      <p:sp>
        <p:nvSpPr>
          <p:cNvPr id="3" name="Espace réservé du contenu 2"/>
          <p:cNvSpPr>
            <a:spLocks noGrp="1"/>
          </p:cNvSpPr>
          <p:nvPr>
            <p:ph idx="1"/>
          </p:nvPr>
        </p:nvSpPr>
        <p:spPr>
          <a:xfrm>
            <a:off x="682171" y="1569459"/>
            <a:ext cx="10371909" cy="4265419"/>
          </a:xfrm>
        </p:spPr>
        <p:txBody>
          <a:bodyPr>
            <a:normAutofit/>
          </a:bodyPr>
          <a:lstStyle/>
          <a:p>
            <a:pPr marL="0" lvl="0" indent="0" algn="just">
              <a:buNone/>
            </a:pPr>
            <a:r>
              <a:rPr lang="fr-FR" sz="1800" b="1" dirty="0" smtClean="0">
                <a:solidFill>
                  <a:schemeClr val="tx1"/>
                </a:solidFill>
                <a:latin typeface="Book Antiqua" panose="02040602050305030304" pitchFamily="18" charset="0"/>
              </a:rPr>
              <a:t> </a:t>
            </a:r>
            <a:endParaRPr lang="fr-FR" sz="1800" dirty="0">
              <a:latin typeface="Book Antiqua" panose="02040602050305030304" pitchFamily="18" charset="0"/>
            </a:endParaRP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6</a:t>
            </a:fld>
            <a:endParaRPr lang="en-US" dirty="0">
              <a:solidFill>
                <a:srgbClr val="0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2339103913"/>
              </p:ext>
            </p:extLst>
          </p:nvPr>
        </p:nvGraphicFramePr>
        <p:xfrm>
          <a:off x="1156547" y="1425525"/>
          <a:ext cx="9071187" cy="4754880"/>
        </p:xfrm>
        <a:graphic>
          <a:graphicData uri="http://schemas.openxmlformats.org/drawingml/2006/table">
            <a:tbl>
              <a:tblPr firstRow="1" bandRow="1">
                <a:tableStyleId>{5C22544A-7EE6-4342-B048-85BDC9FD1C3A}</a:tableStyleId>
              </a:tblPr>
              <a:tblGrid>
                <a:gridCol w="9071187">
                  <a:extLst>
                    <a:ext uri="{9D8B030D-6E8A-4147-A177-3AD203B41FA5}">
                      <a16:colId xmlns:a16="http://schemas.microsoft.com/office/drawing/2014/main" val="20000"/>
                    </a:ext>
                  </a:extLst>
                </a:gridCol>
              </a:tblGrid>
              <a:tr h="844972">
                <a:tc>
                  <a:txBody>
                    <a:bodyPr/>
                    <a:lstStyle/>
                    <a:p>
                      <a:pPr algn="just"/>
                      <a:r>
                        <a:rPr lang="fr-FR" sz="1400" b="1" kern="1200" dirty="0" err="1" smtClean="0">
                          <a:solidFill>
                            <a:schemeClr val="tx1"/>
                          </a:solidFill>
                          <a:effectLst/>
                          <a:latin typeface="Book Antiqua" panose="02040602050305030304" pitchFamily="18" charset="0"/>
                          <a:ea typeface="+mn-ea"/>
                          <a:cs typeface="+mn-cs"/>
                        </a:rPr>
                        <a:t>Baolie</a:t>
                      </a:r>
                      <a:r>
                        <a:rPr lang="fr-FR" sz="1400" b="1" kern="1200" dirty="0" smtClean="0">
                          <a:solidFill>
                            <a:schemeClr val="tx1"/>
                          </a:solidFill>
                          <a:effectLst/>
                          <a:latin typeface="Book Antiqua" panose="02040602050305030304" pitchFamily="18" charset="0"/>
                          <a:ea typeface="+mn-ea"/>
                          <a:cs typeface="+mn-cs"/>
                        </a:rPr>
                        <a:t> B. et </a:t>
                      </a:r>
                      <a:r>
                        <a:rPr lang="fr-FR" sz="1400" b="1" kern="1200" dirty="0" err="1" smtClean="0">
                          <a:solidFill>
                            <a:schemeClr val="tx1"/>
                          </a:solidFill>
                          <a:effectLst/>
                          <a:latin typeface="Book Antiqua" panose="02040602050305030304" pitchFamily="18" charset="0"/>
                          <a:ea typeface="+mn-ea"/>
                          <a:cs typeface="+mn-cs"/>
                        </a:rPr>
                        <a:t>Smouth</a:t>
                      </a:r>
                      <a:r>
                        <a:rPr lang="fr-FR" sz="1400" b="1" kern="1200" dirty="0" smtClean="0">
                          <a:solidFill>
                            <a:schemeClr val="tx1"/>
                          </a:solidFill>
                          <a:effectLst/>
                          <a:latin typeface="Book Antiqua" panose="02040602050305030304" pitchFamily="18" charset="0"/>
                          <a:ea typeface="+mn-ea"/>
                          <a:cs typeface="+mn-cs"/>
                        </a:rPr>
                        <a:t> B.</a:t>
                      </a:r>
                      <a:r>
                        <a:rPr lang="fr-FR" sz="1400" b="1" i="1" kern="1200" dirty="0" smtClean="0">
                          <a:solidFill>
                            <a:schemeClr val="tx1"/>
                          </a:solidFill>
                          <a:effectLst/>
                          <a:latin typeface="Book Antiqua" panose="02040602050305030304" pitchFamily="18" charset="0"/>
                          <a:ea typeface="+mn-ea"/>
                          <a:cs typeface="+mn-cs"/>
                        </a:rPr>
                        <a:t>, Le retournement du monde</a:t>
                      </a:r>
                      <a:r>
                        <a:rPr lang="fr-FR" sz="1400" b="1" kern="1200" dirty="0" smtClean="0">
                          <a:solidFill>
                            <a:schemeClr val="tx1"/>
                          </a:solidFill>
                          <a:effectLst/>
                          <a:latin typeface="Book Antiqua" panose="02040602050305030304" pitchFamily="18" charset="0"/>
                          <a:ea typeface="+mn-ea"/>
                          <a:cs typeface="+mn-cs"/>
                        </a:rPr>
                        <a:t>, FN.S.P., 1995</a:t>
                      </a:r>
                    </a:p>
                    <a:p>
                      <a:pPr algn="just"/>
                      <a:r>
                        <a:rPr lang="fr-FR" sz="1400" b="1" kern="1200" dirty="0" err="1" smtClean="0">
                          <a:solidFill>
                            <a:schemeClr val="tx1"/>
                          </a:solidFill>
                          <a:effectLst/>
                          <a:latin typeface="Book Antiqua" panose="02040602050305030304" pitchFamily="18" charset="0"/>
                          <a:ea typeface="+mn-ea"/>
                          <a:cs typeface="+mn-cs"/>
                        </a:rPr>
                        <a:t>Baolie</a:t>
                      </a:r>
                      <a:r>
                        <a:rPr lang="fr-FR" sz="1400" b="1" kern="1200" dirty="0" smtClean="0">
                          <a:solidFill>
                            <a:schemeClr val="tx1"/>
                          </a:solidFill>
                          <a:effectLst/>
                          <a:latin typeface="Book Antiqua" panose="02040602050305030304" pitchFamily="18" charset="0"/>
                          <a:ea typeface="+mn-ea"/>
                          <a:cs typeface="+mn-cs"/>
                        </a:rPr>
                        <a:t> B., </a:t>
                      </a:r>
                      <a:r>
                        <a:rPr lang="fr-FR" sz="1400" b="1" i="1" kern="1200" dirty="0" smtClean="0">
                          <a:solidFill>
                            <a:schemeClr val="tx1"/>
                          </a:solidFill>
                          <a:effectLst/>
                          <a:latin typeface="Book Antiqua" panose="02040602050305030304" pitchFamily="18" charset="0"/>
                          <a:ea typeface="+mn-ea"/>
                          <a:cs typeface="+mn-cs"/>
                        </a:rPr>
                        <a:t>Le monde sans souveraineté</a:t>
                      </a:r>
                      <a:r>
                        <a:rPr lang="fr-FR" sz="1400" b="1" kern="1200" dirty="0" smtClean="0">
                          <a:solidFill>
                            <a:schemeClr val="tx1"/>
                          </a:solidFill>
                          <a:effectLst/>
                          <a:latin typeface="Book Antiqua" panose="02040602050305030304" pitchFamily="18" charset="0"/>
                          <a:ea typeface="+mn-ea"/>
                          <a:cs typeface="+mn-cs"/>
                        </a:rPr>
                        <a:t>, Fayard, 1999</a:t>
                      </a:r>
                    </a:p>
                    <a:p>
                      <a:pPr algn="just"/>
                      <a:r>
                        <a:rPr lang="fr-FR" sz="1400" b="1" kern="1200" dirty="0" smtClean="0">
                          <a:solidFill>
                            <a:schemeClr val="tx1"/>
                          </a:solidFill>
                          <a:effectLst/>
                          <a:latin typeface="Book Antiqua" panose="02040602050305030304" pitchFamily="18" charset="0"/>
                          <a:ea typeface="+mn-ea"/>
                          <a:cs typeface="+mn-cs"/>
                        </a:rPr>
                        <a:t>Braudel F., </a:t>
                      </a:r>
                      <a:r>
                        <a:rPr lang="fr-FR" sz="1400" b="1" i="1" kern="1200" dirty="0" smtClean="0">
                          <a:solidFill>
                            <a:schemeClr val="tx1"/>
                          </a:solidFill>
                          <a:effectLst/>
                          <a:latin typeface="Book Antiqua" panose="02040602050305030304" pitchFamily="18" charset="0"/>
                          <a:ea typeface="+mn-ea"/>
                          <a:cs typeface="+mn-cs"/>
                        </a:rPr>
                        <a:t>Grammaire des civilisations</a:t>
                      </a:r>
                      <a:r>
                        <a:rPr lang="fr-FR" sz="1400" b="1" kern="1200" dirty="0" smtClean="0">
                          <a:solidFill>
                            <a:schemeClr val="tx1"/>
                          </a:solidFill>
                          <a:effectLst/>
                          <a:latin typeface="Book Antiqua" panose="02040602050305030304" pitchFamily="18" charset="0"/>
                          <a:ea typeface="+mn-ea"/>
                          <a:cs typeface="+mn-cs"/>
                        </a:rPr>
                        <a:t>, A. Flammarion, 1987</a:t>
                      </a:r>
                    </a:p>
                    <a:p>
                      <a:pPr algn="just"/>
                      <a:r>
                        <a:rPr lang="fr-FR" sz="1400" b="1" kern="1200" dirty="0" smtClean="0">
                          <a:solidFill>
                            <a:schemeClr val="tx1"/>
                          </a:solidFill>
                          <a:effectLst/>
                          <a:latin typeface="Book Antiqua" panose="02040602050305030304" pitchFamily="18" charset="0"/>
                          <a:ea typeface="+mn-ea"/>
                          <a:cs typeface="+mn-cs"/>
                        </a:rPr>
                        <a:t>Chevalier J.J., </a:t>
                      </a:r>
                      <a:r>
                        <a:rPr lang="fr-FR" sz="1400" b="1" i="1" kern="1200" dirty="0" smtClean="0">
                          <a:solidFill>
                            <a:schemeClr val="tx1"/>
                          </a:solidFill>
                          <a:effectLst/>
                          <a:latin typeface="Book Antiqua" panose="02040602050305030304" pitchFamily="18" charset="0"/>
                          <a:ea typeface="+mn-ea"/>
                          <a:cs typeface="+mn-cs"/>
                        </a:rPr>
                        <a:t>Histoire de la pensée politique</a:t>
                      </a:r>
                      <a:r>
                        <a:rPr lang="fr-FR" sz="1400" b="1" kern="1200" dirty="0" smtClean="0">
                          <a:solidFill>
                            <a:schemeClr val="tx1"/>
                          </a:solidFill>
                          <a:effectLst/>
                          <a:latin typeface="Book Antiqua" panose="02040602050305030304" pitchFamily="18" charset="0"/>
                          <a:ea typeface="+mn-ea"/>
                          <a:cs typeface="+mn-cs"/>
                        </a:rPr>
                        <a:t>, Payot, 1983</a:t>
                      </a:r>
                    </a:p>
                    <a:p>
                      <a:pPr algn="just"/>
                      <a:r>
                        <a:rPr lang="fr-FR" sz="1400" b="1" kern="1200" dirty="0" smtClean="0">
                          <a:solidFill>
                            <a:schemeClr val="tx1"/>
                          </a:solidFill>
                          <a:effectLst/>
                          <a:latin typeface="Book Antiqua" panose="02040602050305030304" pitchFamily="18" charset="0"/>
                          <a:ea typeface="+mn-ea"/>
                          <a:cs typeface="+mn-cs"/>
                        </a:rPr>
                        <a:t>Devin G., </a:t>
                      </a:r>
                      <a:r>
                        <a:rPr lang="fr-FR" sz="1400" b="1" i="1" kern="1200" dirty="0" smtClean="0">
                          <a:solidFill>
                            <a:schemeClr val="tx1"/>
                          </a:solidFill>
                          <a:effectLst/>
                          <a:latin typeface="Book Antiqua" panose="02040602050305030304" pitchFamily="18" charset="0"/>
                          <a:ea typeface="+mn-ea"/>
                          <a:cs typeface="+mn-cs"/>
                        </a:rPr>
                        <a:t>Sociologie des relations internationales</a:t>
                      </a:r>
                      <a:r>
                        <a:rPr lang="fr-FR" sz="1400" b="1" kern="1200" dirty="0" smtClean="0">
                          <a:solidFill>
                            <a:schemeClr val="tx1"/>
                          </a:solidFill>
                          <a:effectLst/>
                          <a:latin typeface="Book Antiqua" panose="02040602050305030304" pitchFamily="18" charset="0"/>
                          <a:ea typeface="+mn-ea"/>
                          <a:cs typeface="+mn-cs"/>
                        </a:rPr>
                        <a:t>, La découverte, 2007</a:t>
                      </a:r>
                    </a:p>
                    <a:p>
                      <a:pPr algn="just"/>
                      <a:r>
                        <a:rPr lang="fr-FR" sz="1400" b="1" kern="1200" dirty="0" smtClean="0">
                          <a:solidFill>
                            <a:schemeClr val="tx1"/>
                          </a:solidFill>
                          <a:effectLst/>
                          <a:latin typeface="Book Antiqua" panose="02040602050305030304" pitchFamily="18" charset="0"/>
                          <a:ea typeface="+mn-ea"/>
                          <a:cs typeface="+mn-cs"/>
                        </a:rPr>
                        <a:t>Duhamel O., </a:t>
                      </a:r>
                      <a:r>
                        <a:rPr lang="fr-FR" sz="1400" b="1" i="1" kern="1200" dirty="0" smtClean="0">
                          <a:solidFill>
                            <a:schemeClr val="tx1"/>
                          </a:solidFill>
                          <a:effectLst/>
                          <a:latin typeface="Book Antiqua" panose="02040602050305030304" pitchFamily="18" charset="0"/>
                          <a:ea typeface="+mn-ea"/>
                          <a:cs typeface="+mn-cs"/>
                        </a:rPr>
                        <a:t>Les démocraties, histoires, régimes…</a:t>
                      </a:r>
                      <a:r>
                        <a:rPr lang="fr-FR" sz="1400" b="1" kern="1200" dirty="0" smtClean="0">
                          <a:solidFill>
                            <a:schemeClr val="tx1"/>
                          </a:solidFill>
                          <a:effectLst/>
                          <a:latin typeface="Book Antiqua" panose="02040602050305030304" pitchFamily="18" charset="0"/>
                          <a:ea typeface="+mn-ea"/>
                          <a:cs typeface="+mn-cs"/>
                        </a:rPr>
                        <a:t>, Seuil, 1993</a:t>
                      </a:r>
                    </a:p>
                    <a:p>
                      <a:pPr algn="just"/>
                      <a:r>
                        <a:rPr lang="fr-FR" sz="1400" b="1" kern="1200" dirty="0" smtClean="0">
                          <a:solidFill>
                            <a:schemeClr val="tx1"/>
                          </a:solidFill>
                          <a:effectLst/>
                          <a:latin typeface="Book Antiqua" panose="02040602050305030304" pitchFamily="18" charset="0"/>
                          <a:ea typeface="+mn-ea"/>
                          <a:cs typeface="+mn-cs"/>
                        </a:rPr>
                        <a:t>Dumais M., </a:t>
                      </a:r>
                      <a:r>
                        <a:rPr lang="fr-FR" sz="1400" b="1" i="1" kern="1200" dirty="0" smtClean="0">
                          <a:solidFill>
                            <a:schemeClr val="tx1"/>
                          </a:solidFill>
                          <a:effectLst/>
                          <a:latin typeface="Book Antiqua" panose="02040602050305030304" pitchFamily="18" charset="0"/>
                          <a:ea typeface="+mn-ea"/>
                          <a:cs typeface="+mn-cs"/>
                        </a:rPr>
                        <a:t>Les droits des femmes</a:t>
                      </a:r>
                      <a:r>
                        <a:rPr lang="fr-FR" sz="1400" b="1" kern="1200" dirty="0" smtClean="0">
                          <a:solidFill>
                            <a:schemeClr val="tx1"/>
                          </a:solidFill>
                          <a:effectLst/>
                          <a:latin typeface="Book Antiqua" panose="02040602050305030304" pitchFamily="18" charset="0"/>
                          <a:ea typeface="+mn-ea"/>
                          <a:cs typeface="+mn-cs"/>
                        </a:rPr>
                        <a:t>, Paulines, Québec, 1992, </a:t>
                      </a:r>
                    </a:p>
                    <a:p>
                      <a:pPr algn="just"/>
                      <a:r>
                        <a:rPr lang="fr-FR" sz="1400" b="1" kern="1200" dirty="0" smtClean="0">
                          <a:solidFill>
                            <a:schemeClr val="tx1"/>
                          </a:solidFill>
                          <a:effectLst/>
                          <a:latin typeface="Book Antiqua" panose="02040602050305030304" pitchFamily="18" charset="0"/>
                          <a:ea typeface="+mn-ea"/>
                          <a:cs typeface="+mn-cs"/>
                        </a:rPr>
                        <a:t>Fukuyama F., </a:t>
                      </a:r>
                      <a:r>
                        <a:rPr lang="fr-FR" sz="1400" b="1" i="1" kern="1200" dirty="0" smtClean="0">
                          <a:solidFill>
                            <a:schemeClr val="tx1"/>
                          </a:solidFill>
                          <a:effectLst/>
                          <a:latin typeface="Book Antiqua" panose="02040602050305030304" pitchFamily="18" charset="0"/>
                          <a:ea typeface="+mn-ea"/>
                          <a:cs typeface="+mn-cs"/>
                        </a:rPr>
                        <a:t>La fin de l’histoire et le dernier homme</a:t>
                      </a:r>
                      <a:r>
                        <a:rPr lang="fr-FR" sz="1400" b="1" kern="1200" dirty="0" smtClean="0">
                          <a:solidFill>
                            <a:schemeClr val="tx1"/>
                          </a:solidFill>
                          <a:effectLst/>
                          <a:latin typeface="Book Antiqua" panose="02040602050305030304" pitchFamily="18" charset="0"/>
                          <a:ea typeface="+mn-ea"/>
                          <a:cs typeface="+mn-cs"/>
                        </a:rPr>
                        <a:t>, Flammarion, 2006</a:t>
                      </a:r>
                    </a:p>
                    <a:p>
                      <a:pPr algn="just"/>
                      <a:r>
                        <a:rPr lang="fr-FR" sz="1400" b="1" kern="1200" dirty="0" err="1" smtClean="0">
                          <a:solidFill>
                            <a:schemeClr val="tx1"/>
                          </a:solidFill>
                          <a:effectLst/>
                          <a:latin typeface="Book Antiqua" panose="02040602050305030304" pitchFamily="18" charset="0"/>
                          <a:ea typeface="+mn-ea"/>
                          <a:cs typeface="+mn-cs"/>
                        </a:rPr>
                        <a:t>Ghils</a:t>
                      </a:r>
                      <a:r>
                        <a:rPr lang="fr-FR" sz="1400" b="1" kern="1200" dirty="0" smtClean="0">
                          <a:solidFill>
                            <a:schemeClr val="tx1"/>
                          </a:solidFill>
                          <a:effectLst/>
                          <a:latin typeface="Book Antiqua" panose="02040602050305030304" pitchFamily="18" charset="0"/>
                          <a:ea typeface="+mn-ea"/>
                          <a:cs typeface="+mn-cs"/>
                        </a:rPr>
                        <a:t> P., </a:t>
                      </a:r>
                      <a:r>
                        <a:rPr lang="fr-FR" sz="1400" b="1" i="1" kern="1200" dirty="0" smtClean="0">
                          <a:solidFill>
                            <a:schemeClr val="tx1"/>
                          </a:solidFill>
                          <a:effectLst/>
                          <a:latin typeface="Book Antiqua" panose="02040602050305030304" pitchFamily="18" charset="0"/>
                          <a:ea typeface="+mn-ea"/>
                          <a:cs typeface="+mn-cs"/>
                        </a:rPr>
                        <a:t>La société civile internationale</a:t>
                      </a:r>
                      <a:r>
                        <a:rPr lang="fr-FR" sz="1400" b="1" kern="1200" dirty="0" smtClean="0">
                          <a:solidFill>
                            <a:schemeClr val="tx1"/>
                          </a:solidFill>
                          <a:effectLst/>
                          <a:latin typeface="Book Antiqua" panose="02040602050305030304" pitchFamily="18" charset="0"/>
                          <a:ea typeface="+mn-ea"/>
                          <a:cs typeface="+mn-cs"/>
                        </a:rPr>
                        <a:t>, in </a:t>
                      </a:r>
                      <a:r>
                        <a:rPr lang="fr-FR" sz="1400" b="1" i="1" kern="1200" dirty="0" smtClean="0">
                          <a:solidFill>
                            <a:schemeClr val="tx1"/>
                          </a:solidFill>
                          <a:effectLst/>
                          <a:latin typeface="Book Antiqua" panose="02040602050305030304" pitchFamily="18" charset="0"/>
                          <a:ea typeface="+mn-ea"/>
                          <a:cs typeface="+mn-cs"/>
                        </a:rPr>
                        <a:t>Revue Internationale des sciences sociales</a:t>
                      </a:r>
                      <a:r>
                        <a:rPr lang="fr-FR" sz="1400" b="1" kern="1200" dirty="0" smtClean="0">
                          <a:solidFill>
                            <a:schemeClr val="tx1"/>
                          </a:solidFill>
                          <a:effectLst/>
                          <a:latin typeface="Book Antiqua" panose="02040602050305030304" pitchFamily="18" charset="0"/>
                          <a:ea typeface="+mn-ea"/>
                          <a:cs typeface="+mn-cs"/>
                        </a:rPr>
                        <a:t>, n° 133, 1992</a:t>
                      </a:r>
                    </a:p>
                    <a:p>
                      <a:pPr algn="just"/>
                      <a:r>
                        <a:rPr lang="fr-FR" sz="1400" b="1" kern="1200" dirty="0" err="1" smtClean="0">
                          <a:solidFill>
                            <a:schemeClr val="tx1"/>
                          </a:solidFill>
                          <a:effectLst/>
                          <a:latin typeface="Book Antiqua" panose="02040602050305030304" pitchFamily="18" charset="0"/>
                          <a:ea typeface="+mn-ea"/>
                          <a:cs typeface="+mn-cs"/>
                        </a:rPr>
                        <a:t>Hervest</a:t>
                      </a:r>
                      <a:r>
                        <a:rPr lang="fr-FR" sz="1400" b="1" kern="1200" dirty="0" smtClean="0">
                          <a:solidFill>
                            <a:schemeClr val="tx1"/>
                          </a:solidFill>
                          <a:effectLst/>
                          <a:latin typeface="Book Antiqua" panose="02040602050305030304" pitchFamily="18" charset="0"/>
                          <a:ea typeface="+mn-ea"/>
                          <a:cs typeface="+mn-cs"/>
                        </a:rPr>
                        <a:t> G., </a:t>
                      </a:r>
                      <a:r>
                        <a:rPr lang="fr-FR" sz="1400" b="1" i="1" kern="1200" dirty="0" smtClean="0">
                          <a:solidFill>
                            <a:schemeClr val="tx1"/>
                          </a:solidFill>
                          <a:effectLst/>
                          <a:latin typeface="Book Antiqua" panose="02040602050305030304" pitchFamily="18" charset="0"/>
                          <a:ea typeface="+mn-ea"/>
                          <a:cs typeface="+mn-cs"/>
                        </a:rPr>
                        <a:t>La démocratie</a:t>
                      </a:r>
                      <a:r>
                        <a:rPr lang="fr-FR" sz="1400" b="1" kern="1200" dirty="0" smtClean="0">
                          <a:solidFill>
                            <a:schemeClr val="tx1"/>
                          </a:solidFill>
                          <a:effectLst/>
                          <a:latin typeface="Book Antiqua" panose="02040602050305030304" pitchFamily="18" charset="0"/>
                          <a:ea typeface="+mn-ea"/>
                          <a:cs typeface="+mn-cs"/>
                        </a:rPr>
                        <a:t>, Flammarion, 1997 </a:t>
                      </a:r>
                    </a:p>
                    <a:p>
                      <a:pPr algn="just"/>
                      <a:r>
                        <a:rPr lang="fr-FR" sz="1400" b="1" kern="1200" dirty="0" err="1" smtClean="0">
                          <a:solidFill>
                            <a:schemeClr val="tx1"/>
                          </a:solidFill>
                          <a:effectLst/>
                          <a:latin typeface="Book Antiqua" panose="02040602050305030304" pitchFamily="18" charset="0"/>
                          <a:ea typeface="+mn-ea"/>
                          <a:cs typeface="+mn-cs"/>
                        </a:rPr>
                        <a:t>Lochak</a:t>
                      </a:r>
                      <a:r>
                        <a:rPr lang="fr-FR" sz="1400" b="1" kern="1200" dirty="0" smtClean="0">
                          <a:solidFill>
                            <a:schemeClr val="tx1"/>
                          </a:solidFill>
                          <a:effectLst/>
                          <a:latin typeface="Book Antiqua" panose="02040602050305030304" pitchFamily="18" charset="0"/>
                          <a:ea typeface="+mn-ea"/>
                          <a:cs typeface="+mn-cs"/>
                        </a:rPr>
                        <a:t> D.,</a:t>
                      </a:r>
                      <a:r>
                        <a:rPr lang="fr-FR" sz="1400" b="1" i="1" kern="1200" dirty="0" smtClean="0">
                          <a:solidFill>
                            <a:schemeClr val="tx1"/>
                          </a:solidFill>
                          <a:effectLst/>
                          <a:latin typeface="Book Antiqua" panose="02040602050305030304" pitchFamily="18" charset="0"/>
                          <a:ea typeface="+mn-ea"/>
                          <a:cs typeface="+mn-cs"/>
                        </a:rPr>
                        <a:t> Les droits de l'homme</a:t>
                      </a:r>
                      <a:r>
                        <a:rPr lang="fr-FR" sz="1400" b="1" kern="1200" dirty="0" smtClean="0">
                          <a:solidFill>
                            <a:schemeClr val="tx1"/>
                          </a:solidFill>
                          <a:effectLst/>
                          <a:latin typeface="Book Antiqua" panose="02040602050305030304" pitchFamily="18" charset="0"/>
                          <a:ea typeface="+mn-ea"/>
                          <a:cs typeface="+mn-cs"/>
                        </a:rPr>
                        <a:t>, La découverte, Paris, 2002</a:t>
                      </a:r>
                    </a:p>
                    <a:p>
                      <a:pPr algn="just"/>
                      <a:r>
                        <a:rPr lang="fr-FR" sz="1400" b="1" kern="1200" dirty="0" err="1" smtClean="0">
                          <a:solidFill>
                            <a:schemeClr val="tx1"/>
                          </a:solidFill>
                          <a:effectLst/>
                          <a:latin typeface="Book Antiqua" panose="02040602050305030304" pitchFamily="18" charset="0"/>
                          <a:ea typeface="+mn-ea"/>
                          <a:cs typeface="+mn-cs"/>
                        </a:rPr>
                        <a:t>Madiot</a:t>
                      </a:r>
                      <a:r>
                        <a:rPr lang="fr-FR" sz="1400" b="1" kern="1200" dirty="0" smtClean="0">
                          <a:solidFill>
                            <a:schemeClr val="tx1"/>
                          </a:solidFill>
                          <a:effectLst/>
                          <a:latin typeface="Book Antiqua" panose="02040602050305030304" pitchFamily="18" charset="0"/>
                          <a:ea typeface="+mn-ea"/>
                          <a:cs typeface="+mn-cs"/>
                        </a:rPr>
                        <a:t> Yves, </a:t>
                      </a:r>
                      <a:r>
                        <a:rPr lang="fr-FR" sz="1400" b="1" i="1" kern="1200" dirty="0" smtClean="0">
                          <a:solidFill>
                            <a:schemeClr val="tx1"/>
                          </a:solidFill>
                          <a:effectLst/>
                          <a:latin typeface="Book Antiqua" panose="02040602050305030304" pitchFamily="18" charset="0"/>
                          <a:ea typeface="+mn-ea"/>
                          <a:cs typeface="+mn-cs"/>
                        </a:rPr>
                        <a:t>Droits de l'homme et Libertés publiques</a:t>
                      </a:r>
                      <a:r>
                        <a:rPr lang="fr-FR" sz="1400" b="1" kern="1200" dirty="0" smtClean="0">
                          <a:solidFill>
                            <a:schemeClr val="tx1"/>
                          </a:solidFill>
                          <a:effectLst/>
                          <a:latin typeface="Book Antiqua" panose="02040602050305030304" pitchFamily="18" charset="0"/>
                          <a:ea typeface="+mn-ea"/>
                          <a:cs typeface="+mn-cs"/>
                        </a:rPr>
                        <a:t>, Masson, Paris, 1976</a:t>
                      </a:r>
                    </a:p>
                    <a:p>
                      <a:pPr algn="just"/>
                      <a:r>
                        <a:rPr lang="fr-FR" sz="1400" b="1" kern="1200" dirty="0" err="1" smtClean="0">
                          <a:solidFill>
                            <a:schemeClr val="tx1"/>
                          </a:solidFill>
                          <a:effectLst/>
                          <a:latin typeface="Book Antiqua" panose="02040602050305030304" pitchFamily="18" charset="0"/>
                          <a:ea typeface="+mn-ea"/>
                          <a:cs typeface="+mn-cs"/>
                        </a:rPr>
                        <a:t>Manouni</a:t>
                      </a:r>
                      <a:r>
                        <a:rPr lang="fr-FR" sz="1400" b="1" kern="1200" dirty="0" smtClean="0">
                          <a:solidFill>
                            <a:schemeClr val="tx1"/>
                          </a:solidFill>
                          <a:effectLst/>
                          <a:latin typeface="Book Antiqua" panose="02040602050305030304" pitchFamily="18" charset="0"/>
                          <a:ea typeface="+mn-ea"/>
                          <a:cs typeface="+mn-cs"/>
                        </a:rPr>
                        <a:t> A., </a:t>
                      </a:r>
                      <a:r>
                        <a:rPr lang="fr-FR" sz="1400" b="1" i="1" kern="1200" dirty="0" smtClean="0">
                          <a:solidFill>
                            <a:schemeClr val="tx1"/>
                          </a:solidFill>
                          <a:effectLst/>
                          <a:latin typeface="Book Antiqua" panose="02040602050305030304" pitchFamily="18" charset="0"/>
                          <a:ea typeface="+mn-ea"/>
                          <a:cs typeface="+mn-cs"/>
                        </a:rPr>
                        <a:t>Institutions politiques et droit constitutionnel</a:t>
                      </a:r>
                      <a:r>
                        <a:rPr lang="fr-FR" sz="1400" b="1" kern="1200" dirty="0" smtClean="0">
                          <a:solidFill>
                            <a:schemeClr val="tx1"/>
                          </a:solidFill>
                          <a:effectLst/>
                          <a:latin typeface="Book Antiqua" panose="02040602050305030304" pitchFamily="18" charset="0"/>
                          <a:ea typeface="+mn-ea"/>
                          <a:cs typeface="+mn-cs"/>
                        </a:rPr>
                        <a:t>, Toubkal, 1991</a:t>
                      </a:r>
                    </a:p>
                    <a:p>
                      <a:pPr algn="just"/>
                      <a:r>
                        <a:rPr lang="fr-FR" sz="1400" b="1" kern="1200" dirty="0" err="1" smtClean="0">
                          <a:solidFill>
                            <a:schemeClr val="tx1"/>
                          </a:solidFill>
                          <a:effectLst/>
                          <a:latin typeface="Book Antiqua" panose="02040602050305030304" pitchFamily="18" charset="0"/>
                          <a:ea typeface="+mn-ea"/>
                          <a:cs typeface="+mn-cs"/>
                        </a:rPr>
                        <a:t>Morange</a:t>
                      </a:r>
                      <a:r>
                        <a:rPr lang="fr-FR" sz="1400" b="1" kern="1200" dirty="0" smtClean="0">
                          <a:solidFill>
                            <a:schemeClr val="tx1"/>
                          </a:solidFill>
                          <a:effectLst/>
                          <a:latin typeface="Book Antiqua" panose="02040602050305030304" pitchFamily="18" charset="0"/>
                          <a:ea typeface="+mn-ea"/>
                          <a:cs typeface="+mn-cs"/>
                        </a:rPr>
                        <a:t> J., </a:t>
                      </a:r>
                      <a:r>
                        <a:rPr lang="fr-FR" sz="1400" b="1" i="1" kern="1200" dirty="0" smtClean="0">
                          <a:solidFill>
                            <a:schemeClr val="tx1"/>
                          </a:solidFill>
                          <a:effectLst/>
                          <a:latin typeface="Book Antiqua" panose="02040602050305030304" pitchFamily="18" charset="0"/>
                          <a:ea typeface="+mn-ea"/>
                          <a:cs typeface="+mn-cs"/>
                        </a:rPr>
                        <a:t>Droits de l’homme et libertés publiques,</a:t>
                      </a:r>
                      <a:r>
                        <a:rPr lang="fr-FR" sz="1400" b="1" kern="1200" dirty="0" smtClean="0">
                          <a:solidFill>
                            <a:schemeClr val="tx1"/>
                          </a:solidFill>
                          <a:effectLst/>
                          <a:latin typeface="Book Antiqua" panose="02040602050305030304" pitchFamily="18" charset="0"/>
                          <a:ea typeface="+mn-ea"/>
                          <a:cs typeface="+mn-cs"/>
                        </a:rPr>
                        <a:t> PUF, 5</a:t>
                      </a:r>
                      <a:r>
                        <a:rPr lang="fr-FR" sz="1400" b="1" kern="1200" baseline="30000" dirty="0" smtClean="0">
                          <a:solidFill>
                            <a:schemeClr val="tx1"/>
                          </a:solidFill>
                          <a:effectLst/>
                          <a:latin typeface="Book Antiqua" panose="02040602050305030304" pitchFamily="18" charset="0"/>
                          <a:ea typeface="+mn-ea"/>
                          <a:cs typeface="+mn-cs"/>
                        </a:rPr>
                        <a:t>ème</a:t>
                      </a:r>
                      <a:r>
                        <a:rPr lang="fr-FR" sz="1400" b="1" kern="1200" dirty="0" smtClean="0">
                          <a:solidFill>
                            <a:schemeClr val="tx1"/>
                          </a:solidFill>
                          <a:effectLst/>
                          <a:latin typeface="Book Antiqua" panose="02040602050305030304" pitchFamily="18" charset="0"/>
                          <a:ea typeface="+mn-ea"/>
                          <a:cs typeface="+mn-cs"/>
                        </a:rPr>
                        <a:t> édition, 2000</a:t>
                      </a:r>
                    </a:p>
                    <a:p>
                      <a:pPr algn="just"/>
                      <a:r>
                        <a:rPr lang="fr-FR" sz="1400" b="1" kern="1200" dirty="0" smtClean="0">
                          <a:solidFill>
                            <a:schemeClr val="tx1"/>
                          </a:solidFill>
                          <a:effectLst/>
                          <a:latin typeface="Book Antiqua" panose="02040602050305030304" pitchFamily="18" charset="0"/>
                          <a:ea typeface="+mn-ea"/>
                          <a:cs typeface="+mn-cs"/>
                        </a:rPr>
                        <a:t>Moreau </a:t>
                      </a:r>
                      <a:r>
                        <a:rPr lang="fr-FR" sz="1400" b="1" kern="1200" dirty="0" err="1" smtClean="0">
                          <a:solidFill>
                            <a:schemeClr val="tx1"/>
                          </a:solidFill>
                          <a:effectLst/>
                          <a:latin typeface="Book Antiqua" panose="02040602050305030304" pitchFamily="18" charset="0"/>
                          <a:ea typeface="+mn-ea"/>
                          <a:cs typeface="+mn-cs"/>
                        </a:rPr>
                        <a:t>Deforges</a:t>
                      </a:r>
                      <a:r>
                        <a:rPr lang="fr-FR" sz="1400" b="1" kern="1200" dirty="0" smtClean="0">
                          <a:solidFill>
                            <a:schemeClr val="tx1"/>
                          </a:solidFill>
                          <a:effectLst/>
                          <a:latin typeface="Book Antiqua" panose="02040602050305030304" pitchFamily="18" charset="0"/>
                          <a:ea typeface="+mn-ea"/>
                          <a:cs typeface="+mn-cs"/>
                        </a:rPr>
                        <a:t> P., </a:t>
                      </a:r>
                      <a:r>
                        <a:rPr lang="fr-FR" sz="1400" b="1" i="1" kern="1200" dirty="0" smtClean="0">
                          <a:solidFill>
                            <a:schemeClr val="tx1"/>
                          </a:solidFill>
                          <a:effectLst/>
                          <a:latin typeface="Book Antiqua" panose="02040602050305030304" pitchFamily="18" charset="0"/>
                          <a:ea typeface="+mn-ea"/>
                          <a:cs typeface="+mn-cs"/>
                        </a:rPr>
                        <a:t>La gouvernance</a:t>
                      </a:r>
                      <a:r>
                        <a:rPr lang="fr-FR" sz="1400" b="1" kern="1200" dirty="0" smtClean="0">
                          <a:solidFill>
                            <a:schemeClr val="tx1"/>
                          </a:solidFill>
                          <a:effectLst/>
                          <a:latin typeface="Book Antiqua" panose="02040602050305030304" pitchFamily="18" charset="0"/>
                          <a:ea typeface="+mn-ea"/>
                          <a:cs typeface="+mn-cs"/>
                        </a:rPr>
                        <a:t>, Que sais*je ? 2003</a:t>
                      </a:r>
                    </a:p>
                    <a:p>
                      <a:pPr algn="just"/>
                      <a:r>
                        <a:rPr lang="fr-FR" sz="1400" b="1" kern="1200" dirty="0" err="1" smtClean="0">
                          <a:solidFill>
                            <a:schemeClr val="tx1"/>
                          </a:solidFill>
                          <a:effectLst/>
                          <a:latin typeface="Book Antiqua" panose="02040602050305030304" pitchFamily="18" charset="0"/>
                          <a:ea typeface="+mn-ea"/>
                          <a:cs typeface="+mn-cs"/>
                        </a:rPr>
                        <a:t>Mourgeon</a:t>
                      </a:r>
                      <a:r>
                        <a:rPr lang="fr-FR" sz="1400" b="1" kern="1200" dirty="0" smtClean="0">
                          <a:solidFill>
                            <a:schemeClr val="tx1"/>
                          </a:solidFill>
                          <a:effectLst/>
                          <a:latin typeface="Book Antiqua" panose="02040602050305030304" pitchFamily="18" charset="0"/>
                          <a:ea typeface="+mn-ea"/>
                          <a:cs typeface="+mn-cs"/>
                        </a:rPr>
                        <a:t> J, </a:t>
                      </a:r>
                      <a:r>
                        <a:rPr lang="fr-FR" sz="1400" b="1" i="1" kern="1200" dirty="0" smtClean="0">
                          <a:solidFill>
                            <a:schemeClr val="tx1"/>
                          </a:solidFill>
                          <a:effectLst/>
                          <a:latin typeface="Book Antiqua" panose="02040602050305030304" pitchFamily="18" charset="0"/>
                          <a:ea typeface="+mn-ea"/>
                          <a:cs typeface="+mn-cs"/>
                        </a:rPr>
                        <a:t>Les droits de l'homme</a:t>
                      </a:r>
                      <a:r>
                        <a:rPr lang="fr-FR" sz="1400" b="1" kern="1200" dirty="0" smtClean="0">
                          <a:solidFill>
                            <a:schemeClr val="tx1"/>
                          </a:solidFill>
                          <a:effectLst/>
                          <a:latin typeface="Book Antiqua" panose="02040602050305030304" pitchFamily="18" charset="0"/>
                          <a:ea typeface="+mn-ea"/>
                          <a:cs typeface="+mn-cs"/>
                        </a:rPr>
                        <a:t>, </a:t>
                      </a:r>
                      <a:r>
                        <a:rPr lang="fr-FR" sz="1400" b="1" kern="1200" dirty="0" err="1" smtClean="0">
                          <a:solidFill>
                            <a:schemeClr val="tx1"/>
                          </a:solidFill>
                          <a:effectLst/>
                          <a:latin typeface="Book Antiqua" panose="02040602050305030304" pitchFamily="18" charset="0"/>
                          <a:ea typeface="+mn-ea"/>
                          <a:cs typeface="+mn-cs"/>
                        </a:rPr>
                        <a:t>Puf</a:t>
                      </a:r>
                      <a:r>
                        <a:rPr lang="fr-FR" sz="1400" b="1" kern="1200" dirty="0" smtClean="0">
                          <a:solidFill>
                            <a:schemeClr val="tx1"/>
                          </a:solidFill>
                          <a:effectLst/>
                          <a:latin typeface="Book Antiqua" panose="02040602050305030304" pitchFamily="18" charset="0"/>
                          <a:ea typeface="+mn-ea"/>
                          <a:cs typeface="+mn-cs"/>
                        </a:rPr>
                        <a:t>, Paris, 1978, </a:t>
                      </a:r>
                    </a:p>
                    <a:p>
                      <a:pPr algn="just"/>
                      <a:r>
                        <a:rPr lang="fr-FR" sz="1400" b="1" kern="1200" dirty="0" err="1" smtClean="0">
                          <a:solidFill>
                            <a:schemeClr val="tx1"/>
                          </a:solidFill>
                          <a:effectLst/>
                          <a:latin typeface="Book Antiqua" panose="02040602050305030304" pitchFamily="18" charset="0"/>
                          <a:ea typeface="+mn-ea"/>
                          <a:cs typeface="+mn-cs"/>
                        </a:rPr>
                        <a:t>Oberdorff</a:t>
                      </a:r>
                      <a:r>
                        <a:rPr lang="fr-FR" sz="1400" b="1" kern="1200" dirty="0" smtClean="0">
                          <a:solidFill>
                            <a:schemeClr val="tx1"/>
                          </a:solidFill>
                          <a:effectLst/>
                          <a:latin typeface="Book Antiqua" panose="02040602050305030304" pitchFamily="18" charset="0"/>
                          <a:ea typeface="+mn-ea"/>
                          <a:cs typeface="+mn-cs"/>
                        </a:rPr>
                        <a:t> Henry et J. Robert, </a:t>
                      </a:r>
                      <a:r>
                        <a:rPr lang="fr-FR" sz="1400" b="1" i="1" kern="1200" dirty="0" smtClean="0">
                          <a:solidFill>
                            <a:schemeClr val="tx1"/>
                          </a:solidFill>
                          <a:effectLst/>
                          <a:latin typeface="Book Antiqua" panose="02040602050305030304" pitchFamily="18" charset="0"/>
                          <a:ea typeface="+mn-ea"/>
                          <a:cs typeface="+mn-cs"/>
                        </a:rPr>
                        <a:t>Libertés fondamentales et les droits de l'homme</a:t>
                      </a:r>
                      <a:r>
                        <a:rPr lang="fr-FR" sz="1400" b="1" kern="1200" dirty="0" smtClean="0">
                          <a:solidFill>
                            <a:schemeClr val="tx1"/>
                          </a:solidFill>
                          <a:effectLst/>
                          <a:latin typeface="Book Antiqua" panose="02040602050305030304" pitchFamily="18" charset="0"/>
                          <a:ea typeface="+mn-ea"/>
                          <a:cs typeface="+mn-cs"/>
                        </a:rPr>
                        <a:t>, Montchrestien, Paris, 1997,</a:t>
                      </a:r>
                    </a:p>
                    <a:p>
                      <a:pPr algn="just"/>
                      <a:r>
                        <a:rPr lang="fr-FR" sz="1400" b="1" kern="1200" dirty="0" err="1" smtClean="0">
                          <a:solidFill>
                            <a:schemeClr val="tx1"/>
                          </a:solidFill>
                          <a:effectLst/>
                          <a:latin typeface="Book Antiqua" panose="02040602050305030304" pitchFamily="18" charset="0"/>
                          <a:ea typeface="+mn-ea"/>
                          <a:cs typeface="+mn-cs"/>
                        </a:rPr>
                        <a:t>Pouille</a:t>
                      </a:r>
                      <a:r>
                        <a:rPr lang="fr-FR" sz="1400" b="1" kern="1200" dirty="0" smtClean="0">
                          <a:solidFill>
                            <a:schemeClr val="tx1"/>
                          </a:solidFill>
                          <a:effectLst/>
                          <a:latin typeface="Book Antiqua" panose="02040602050305030304" pitchFamily="18" charset="0"/>
                          <a:ea typeface="+mn-ea"/>
                          <a:cs typeface="+mn-cs"/>
                        </a:rPr>
                        <a:t> A., J. Roche, </a:t>
                      </a:r>
                      <a:r>
                        <a:rPr lang="fr-FR" sz="1400" b="1" i="1" kern="1200" dirty="0" smtClean="0">
                          <a:solidFill>
                            <a:schemeClr val="tx1"/>
                          </a:solidFill>
                          <a:effectLst/>
                          <a:latin typeface="Book Antiqua" panose="02040602050305030304" pitchFamily="18" charset="0"/>
                          <a:ea typeface="+mn-ea"/>
                          <a:cs typeface="+mn-cs"/>
                        </a:rPr>
                        <a:t>Libertés publiques et droits de l’homme</a:t>
                      </a:r>
                      <a:r>
                        <a:rPr lang="fr-FR" sz="1400" b="1" kern="1200" dirty="0" smtClean="0">
                          <a:solidFill>
                            <a:schemeClr val="tx1"/>
                          </a:solidFill>
                          <a:effectLst/>
                          <a:latin typeface="Book Antiqua" panose="02040602050305030304" pitchFamily="18" charset="0"/>
                          <a:ea typeface="+mn-ea"/>
                          <a:cs typeface="+mn-cs"/>
                        </a:rPr>
                        <a:t>, Dalloz-Sirey, 2002</a:t>
                      </a:r>
                    </a:p>
                    <a:p>
                      <a:pPr algn="just"/>
                      <a:r>
                        <a:rPr lang="fr-FR" sz="1400" b="1" kern="1200" dirty="0" err="1" smtClean="0">
                          <a:solidFill>
                            <a:schemeClr val="tx1"/>
                          </a:solidFill>
                          <a:effectLst/>
                          <a:latin typeface="Book Antiqua" panose="02040602050305030304" pitchFamily="18" charset="0"/>
                          <a:ea typeface="+mn-ea"/>
                          <a:cs typeface="+mn-cs"/>
                        </a:rPr>
                        <a:t>Senarclem</a:t>
                      </a:r>
                      <a:r>
                        <a:rPr lang="fr-FR" sz="1400" b="1" kern="1200" dirty="0" smtClean="0">
                          <a:solidFill>
                            <a:schemeClr val="tx1"/>
                          </a:solidFill>
                          <a:effectLst/>
                          <a:latin typeface="Book Antiqua" panose="02040602050305030304" pitchFamily="18" charset="0"/>
                          <a:ea typeface="+mn-ea"/>
                          <a:cs typeface="+mn-cs"/>
                        </a:rPr>
                        <a:t> P., </a:t>
                      </a:r>
                      <a:r>
                        <a:rPr lang="fr-FR" sz="1400" b="1" i="1" kern="1200" dirty="0" smtClean="0">
                          <a:solidFill>
                            <a:schemeClr val="tx1"/>
                          </a:solidFill>
                          <a:effectLst/>
                          <a:latin typeface="Book Antiqua" panose="02040602050305030304" pitchFamily="18" charset="0"/>
                          <a:ea typeface="+mn-ea"/>
                          <a:cs typeface="+mn-cs"/>
                        </a:rPr>
                        <a:t>Mondialisation, souveraineté et théorie des relations internationales</a:t>
                      </a:r>
                      <a:r>
                        <a:rPr lang="fr-FR" sz="1400" b="1" kern="1200" dirty="0" smtClean="0">
                          <a:solidFill>
                            <a:schemeClr val="tx1"/>
                          </a:solidFill>
                          <a:effectLst/>
                          <a:latin typeface="Book Antiqua" panose="02040602050305030304" pitchFamily="18" charset="0"/>
                          <a:ea typeface="+mn-ea"/>
                          <a:cs typeface="+mn-cs"/>
                        </a:rPr>
                        <a:t>, A. Colin, 1998</a:t>
                      </a:r>
                    </a:p>
                    <a:p>
                      <a:pPr algn="just"/>
                      <a:r>
                        <a:rPr lang="fr-FR" sz="1400" b="1" kern="1200" dirty="0" err="1" smtClean="0">
                          <a:solidFill>
                            <a:schemeClr val="tx1"/>
                          </a:solidFill>
                          <a:effectLst/>
                          <a:latin typeface="Book Antiqua" panose="02040602050305030304" pitchFamily="18" charset="0"/>
                          <a:ea typeface="+mn-ea"/>
                          <a:cs typeface="+mn-cs"/>
                        </a:rPr>
                        <a:t>Touchart</a:t>
                      </a:r>
                      <a:r>
                        <a:rPr lang="fr-FR" sz="1400" b="1" kern="1200" dirty="0" smtClean="0">
                          <a:solidFill>
                            <a:schemeClr val="tx1"/>
                          </a:solidFill>
                          <a:effectLst/>
                          <a:latin typeface="Book Antiqua" panose="02040602050305030304" pitchFamily="18" charset="0"/>
                          <a:ea typeface="+mn-ea"/>
                          <a:cs typeface="+mn-cs"/>
                        </a:rPr>
                        <a:t> J., </a:t>
                      </a:r>
                      <a:r>
                        <a:rPr lang="fr-FR" sz="1400" b="1" i="1" kern="1200" dirty="0" smtClean="0">
                          <a:solidFill>
                            <a:schemeClr val="tx1"/>
                          </a:solidFill>
                          <a:effectLst/>
                          <a:latin typeface="Book Antiqua" panose="02040602050305030304" pitchFamily="18" charset="0"/>
                          <a:ea typeface="+mn-ea"/>
                          <a:cs typeface="+mn-cs"/>
                        </a:rPr>
                        <a:t>Histoire des idées politiques</a:t>
                      </a:r>
                      <a:r>
                        <a:rPr lang="fr-FR" sz="1400" b="1" kern="1200" dirty="0" smtClean="0">
                          <a:solidFill>
                            <a:schemeClr val="tx1"/>
                          </a:solidFill>
                          <a:effectLst/>
                          <a:latin typeface="Book Antiqua" panose="02040602050305030304" pitchFamily="18" charset="0"/>
                          <a:ea typeface="+mn-ea"/>
                          <a:cs typeface="+mn-cs"/>
                        </a:rPr>
                        <a:t>, Tome I et II, PUF, 1993</a:t>
                      </a:r>
                    </a:p>
                    <a:p>
                      <a:pPr algn="just"/>
                      <a:r>
                        <a:rPr lang="fr-FR" sz="1400" b="1" kern="1200" dirty="0" smtClean="0">
                          <a:solidFill>
                            <a:schemeClr val="tx1"/>
                          </a:solidFill>
                          <a:effectLst/>
                          <a:latin typeface="Book Antiqua" panose="02040602050305030304" pitchFamily="18" charset="0"/>
                          <a:ea typeface="+mn-ea"/>
                          <a:cs typeface="+mn-cs"/>
                        </a:rPr>
                        <a:t>Webber Max, </a:t>
                      </a:r>
                      <a:r>
                        <a:rPr lang="fr-FR" sz="1400" b="1" i="1" kern="1200" dirty="0" smtClean="0">
                          <a:solidFill>
                            <a:schemeClr val="tx1"/>
                          </a:solidFill>
                          <a:effectLst/>
                          <a:latin typeface="Book Antiqua" panose="02040602050305030304" pitchFamily="18" charset="0"/>
                          <a:ea typeface="+mn-ea"/>
                          <a:cs typeface="+mn-cs"/>
                        </a:rPr>
                        <a:t>Économie et société</a:t>
                      </a:r>
                      <a:r>
                        <a:rPr lang="fr-FR" sz="1400" b="1" kern="1200" dirty="0" smtClean="0">
                          <a:solidFill>
                            <a:schemeClr val="tx1"/>
                          </a:solidFill>
                          <a:effectLst/>
                          <a:latin typeface="Book Antiqua" panose="02040602050305030304" pitchFamily="18" charset="0"/>
                          <a:ea typeface="+mn-ea"/>
                          <a:cs typeface="+mn-cs"/>
                        </a:rPr>
                        <a:t>, Poche, 1995</a:t>
                      </a:r>
                    </a:p>
                    <a:p>
                      <a:endParaRPr lang="fr-FR" sz="1200" b="1" kern="1200" dirty="0" smtClean="0">
                        <a:solidFill>
                          <a:schemeClr val="lt1"/>
                        </a:solidFill>
                        <a:effectLst/>
                        <a:latin typeface="Book Antiqua" panose="02040602050305030304" pitchFamily="18" charset="0"/>
                        <a:ea typeface="+mn-ea"/>
                        <a:cs typeface="+mn-cs"/>
                      </a:endParaRPr>
                    </a:p>
                  </a:txBody>
                  <a:tcPr>
                    <a:solidFill>
                      <a:schemeClr val="bg1">
                        <a:lumMod val="75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47283816"/>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610</TotalTime>
  <Words>1351</Words>
  <Application>Microsoft Office PowerPoint</Application>
  <PresentationFormat>Widescreen</PresentationFormat>
  <Paragraphs>95</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Book Antiqua</vt:lpstr>
      <vt:lpstr>Calibri</vt:lpstr>
      <vt:lpstr>Calibri Light</vt:lpstr>
      <vt:lpstr>Wingdings</vt:lpstr>
      <vt:lpstr>Rétrospective</vt:lpstr>
      <vt:lpstr>Axe 6:Défis et enjeux actuel des Droits de l’Homme et des libertés publiques</vt:lpstr>
      <vt:lpstr>Axe 6:Défis et enjeux actuel des Droits de l’Homme et des libertés publiques</vt:lpstr>
      <vt:lpstr>Axe 6:Défis et enjeux actuel des Droits de l’Homme et des libertés publiques</vt:lpstr>
      <vt:lpstr>Axe 6:Défis et enjeux actuel des Droits de l’Homme et des libertés publiques</vt:lpstr>
      <vt:lpstr> Axe 6:Défis et enjeux actuel des Droits de l’Homme et des libertés publiques  Autres défis  </vt:lpstr>
      <vt:lpstr>Liste bibliographique préliminaire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Maryem CHLAL</dc:creator>
  <cp:lastModifiedBy>Toufik Rahmouni</cp:lastModifiedBy>
  <cp:revision>117</cp:revision>
  <cp:lastPrinted>2020-02-20T15:50:48Z</cp:lastPrinted>
  <dcterms:created xsi:type="dcterms:W3CDTF">2020-02-20T09:48:45Z</dcterms:created>
  <dcterms:modified xsi:type="dcterms:W3CDTF">2020-03-18T13:09:37Z</dcterms:modified>
</cp:coreProperties>
</file>